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0" r:id="rId3"/>
  </p:sldMasterIdLst>
  <p:notesMasterIdLst>
    <p:notesMasterId r:id="rId39"/>
  </p:notesMasterIdLst>
  <p:sldIdLst>
    <p:sldId id="256" r:id="rId4"/>
    <p:sldId id="282" r:id="rId5"/>
    <p:sldId id="294" r:id="rId6"/>
    <p:sldId id="295" r:id="rId7"/>
    <p:sldId id="265" r:id="rId8"/>
    <p:sldId id="257" r:id="rId9"/>
    <p:sldId id="266" r:id="rId10"/>
    <p:sldId id="286" r:id="rId11"/>
    <p:sldId id="308" r:id="rId12"/>
    <p:sldId id="264" r:id="rId13"/>
    <p:sldId id="267" r:id="rId14"/>
    <p:sldId id="287" r:id="rId15"/>
    <p:sldId id="288" r:id="rId16"/>
    <p:sldId id="273" r:id="rId17"/>
    <p:sldId id="298" r:id="rId18"/>
    <p:sldId id="269" r:id="rId19"/>
    <p:sldId id="289" r:id="rId20"/>
    <p:sldId id="270" r:id="rId21"/>
    <p:sldId id="271" r:id="rId22"/>
    <p:sldId id="272" r:id="rId23"/>
    <p:sldId id="280" r:id="rId24"/>
    <p:sldId id="307" r:id="rId25"/>
    <p:sldId id="290" r:id="rId26"/>
    <p:sldId id="258" r:id="rId27"/>
    <p:sldId id="277" r:id="rId28"/>
    <p:sldId id="292" r:id="rId29"/>
    <p:sldId id="275" r:id="rId30"/>
    <p:sldId id="299" r:id="rId31"/>
    <p:sldId id="262" r:id="rId32"/>
    <p:sldId id="302" r:id="rId33"/>
    <p:sldId id="263" r:id="rId34"/>
    <p:sldId id="301" r:id="rId35"/>
    <p:sldId id="304" r:id="rId36"/>
    <p:sldId id="305" r:id="rId37"/>
    <p:sldId id="30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9879"/>
    <a:srgbClr val="CAB18F"/>
    <a:srgbClr val="CCB290"/>
    <a:srgbClr val="CEB491"/>
    <a:srgbClr val="FFFFFF"/>
    <a:srgbClr val="A7906F"/>
    <a:srgbClr val="C7AD8A"/>
    <a:srgbClr val="9FFFCA"/>
    <a:srgbClr val="C59EE2"/>
    <a:srgbClr val="F079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5" autoAdjust="0"/>
    <p:restoredTop sz="80376" autoAdjust="0"/>
  </p:normalViewPr>
  <p:slideViewPr>
    <p:cSldViewPr snapToGrid="0">
      <p:cViewPr varScale="1">
        <p:scale>
          <a:sx n="132" d="100"/>
          <a:sy n="132" d="100"/>
        </p:scale>
        <p:origin x="140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aver, Kathryn (Nicole)" userId="512de3ea-e09f-4b10-bc3c-546a1df8c864" providerId="ADAL" clId="{80FCB0E5-9B97-4733-87A1-D1032529E8FB}"/>
    <pc:docChg chg="custSel delSld modSld">
      <pc:chgData name="Weaver, Kathryn (Nicole)" userId="512de3ea-e09f-4b10-bc3c-546a1df8c864" providerId="ADAL" clId="{80FCB0E5-9B97-4733-87A1-D1032529E8FB}" dt="2021-11-04T19:23:20.188" v="134" actId="47"/>
      <pc:docMkLst>
        <pc:docMk/>
      </pc:docMkLst>
      <pc:sldChg chg="del">
        <pc:chgData name="Weaver, Kathryn (Nicole)" userId="512de3ea-e09f-4b10-bc3c-546a1df8c864" providerId="ADAL" clId="{80FCB0E5-9B97-4733-87A1-D1032529E8FB}" dt="2021-11-04T19:23:16.512" v="133" actId="47"/>
        <pc:sldMkLst>
          <pc:docMk/>
          <pc:sldMk cId="697658737" sldId="260"/>
        </pc:sldMkLst>
      </pc:sldChg>
      <pc:sldChg chg="addSp delSp modSp mod">
        <pc:chgData name="Weaver, Kathryn (Nicole)" userId="512de3ea-e09f-4b10-bc3c-546a1df8c864" providerId="ADAL" clId="{80FCB0E5-9B97-4733-87A1-D1032529E8FB}" dt="2021-11-04T19:22:59.824" v="132" actId="1076"/>
        <pc:sldMkLst>
          <pc:docMk/>
          <pc:sldMk cId="3369814607" sldId="262"/>
        </pc:sldMkLst>
        <pc:spChg chg="add mod">
          <ac:chgData name="Weaver, Kathryn (Nicole)" userId="512de3ea-e09f-4b10-bc3c-546a1df8c864" providerId="ADAL" clId="{80FCB0E5-9B97-4733-87A1-D1032529E8FB}" dt="2021-11-04T19:22:39.130" v="129" actId="20577"/>
          <ac:spMkLst>
            <pc:docMk/>
            <pc:sldMk cId="3369814607" sldId="262"/>
            <ac:spMk id="11" creationId="{FDB8F305-55A3-4F11-8361-FB9B2C9A3BDE}"/>
          </ac:spMkLst>
        </pc:spChg>
        <pc:spChg chg="mod">
          <ac:chgData name="Weaver, Kathryn (Nicole)" userId="512de3ea-e09f-4b10-bc3c-546a1df8c864" providerId="ADAL" clId="{80FCB0E5-9B97-4733-87A1-D1032529E8FB}" dt="2021-11-04T19:22:56.882" v="131" actId="1076"/>
          <ac:spMkLst>
            <pc:docMk/>
            <pc:sldMk cId="3369814607" sldId="262"/>
            <ac:spMk id="16" creationId="{00000000-0000-0000-0000-000000000000}"/>
          </ac:spMkLst>
        </pc:spChg>
        <pc:picChg chg="mod">
          <ac:chgData name="Weaver, Kathryn (Nicole)" userId="512de3ea-e09f-4b10-bc3c-546a1df8c864" providerId="ADAL" clId="{80FCB0E5-9B97-4733-87A1-D1032529E8FB}" dt="2021-11-04T19:22:59.824" v="132" actId="1076"/>
          <ac:picMkLst>
            <pc:docMk/>
            <pc:sldMk cId="3369814607" sldId="262"/>
            <ac:picMk id="2" creationId="{00000000-0000-0000-0000-000000000000}"/>
          </ac:picMkLst>
        </pc:picChg>
        <pc:picChg chg="del mod">
          <ac:chgData name="Weaver, Kathryn (Nicole)" userId="512de3ea-e09f-4b10-bc3c-546a1df8c864" providerId="ADAL" clId="{80FCB0E5-9B97-4733-87A1-D1032529E8FB}" dt="2021-11-04T19:22:14.023" v="7" actId="478"/>
          <ac:picMkLst>
            <pc:docMk/>
            <pc:sldMk cId="3369814607" sldId="262"/>
            <ac:picMk id="4" creationId="{E5B0988B-6D58-404E-A446-B8A712E3B91E}"/>
          </ac:picMkLst>
        </pc:picChg>
        <pc:picChg chg="del mod">
          <ac:chgData name="Weaver, Kathryn (Nicole)" userId="512de3ea-e09f-4b10-bc3c-546a1df8c864" providerId="ADAL" clId="{80FCB0E5-9B97-4733-87A1-D1032529E8FB}" dt="2021-11-04T19:22:14.023" v="7" actId="478"/>
          <ac:picMkLst>
            <pc:docMk/>
            <pc:sldMk cId="3369814607" sldId="262"/>
            <ac:picMk id="5" creationId="{EF9C7CBD-ECA3-4921-9E55-F40A2C147772}"/>
          </ac:picMkLst>
        </pc:picChg>
        <pc:picChg chg="del">
          <ac:chgData name="Weaver, Kathryn (Nicole)" userId="512de3ea-e09f-4b10-bc3c-546a1df8c864" providerId="ADAL" clId="{80FCB0E5-9B97-4733-87A1-D1032529E8FB}" dt="2021-11-04T19:22:14.023" v="7" actId="478"/>
          <ac:picMkLst>
            <pc:docMk/>
            <pc:sldMk cId="3369814607" sldId="262"/>
            <ac:picMk id="6" creationId="{6C6762EB-348A-44F3-A1F8-E5AE79882804}"/>
          </ac:picMkLst>
        </pc:picChg>
        <pc:picChg chg="del">
          <ac:chgData name="Weaver, Kathryn (Nicole)" userId="512de3ea-e09f-4b10-bc3c-546a1df8c864" providerId="ADAL" clId="{80FCB0E5-9B97-4733-87A1-D1032529E8FB}" dt="2021-11-04T19:22:14.023" v="7" actId="478"/>
          <ac:picMkLst>
            <pc:docMk/>
            <pc:sldMk cId="3369814607" sldId="262"/>
            <ac:picMk id="7" creationId="{FFC029DA-AFD5-4F56-91D1-AE879E183527}"/>
          </ac:picMkLst>
        </pc:picChg>
        <pc:picChg chg="del mod">
          <ac:chgData name="Weaver, Kathryn (Nicole)" userId="512de3ea-e09f-4b10-bc3c-546a1df8c864" providerId="ADAL" clId="{80FCB0E5-9B97-4733-87A1-D1032529E8FB}" dt="2021-11-04T19:22:14.023" v="7" actId="478"/>
          <ac:picMkLst>
            <pc:docMk/>
            <pc:sldMk cId="3369814607" sldId="262"/>
            <ac:picMk id="8" creationId="{7F0371E9-108D-4698-97A2-DE916A4EEE9B}"/>
          </ac:picMkLst>
        </pc:picChg>
        <pc:picChg chg="del mod">
          <ac:chgData name="Weaver, Kathryn (Nicole)" userId="512de3ea-e09f-4b10-bc3c-546a1df8c864" providerId="ADAL" clId="{80FCB0E5-9B97-4733-87A1-D1032529E8FB}" dt="2021-11-04T19:22:14.023" v="7" actId="478"/>
          <ac:picMkLst>
            <pc:docMk/>
            <pc:sldMk cId="3369814607" sldId="262"/>
            <ac:picMk id="9" creationId="{4005CF29-E0D9-4CBA-9D3B-9543CAAB36ED}"/>
          </ac:picMkLst>
        </pc:picChg>
        <pc:picChg chg="del mod">
          <ac:chgData name="Weaver, Kathryn (Nicole)" userId="512de3ea-e09f-4b10-bc3c-546a1df8c864" providerId="ADAL" clId="{80FCB0E5-9B97-4733-87A1-D1032529E8FB}" dt="2021-11-04T19:22:14.023" v="7" actId="478"/>
          <ac:picMkLst>
            <pc:docMk/>
            <pc:sldMk cId="3369814607" sldId="262"/>
            <ac:picMk id="10" creationId="{072E91B4-2593-4701-BD3C-A772E369FD6A}"/>
          </ac:picMkLst>
        </pc:picChg>
      </pc:sldChg>
      <pc:sldChg chg="addSp delSp modSp mod">
        <pc:chgData name="Weaver, Kathryn (Nicole)" userId="512de3ea-e09f-4b10-bc3c-546a1df8c864" providerId="ADAL" clId="{80FCB0E5-9B97-4733-87A1-D1032529E8FB}" dt="2021-11-04T19:20:49.130" v="0" actId="478"/>
        <pc:sldMkLst>
          <pc:docMk/>
          <pc:sldMk cId="4283012830" sldId="265"/>
        </pc:sldMkLst>
        <pc:spChg chg="add mod">
          <ac:chgData name="Weaver, Kathryn (Nicole)" userId="512de3ea-e09f-4b10-bc3c-546a1df8c864" providerId="ADAL" clId="{80FCB0E5-9B97-4733-87A1-D1032529E8FB}" dt="2021-11-04T19:20:49.130" v="0" actId="478"/>
          <ac:spMkLst>
            <pc:docMk/>
            <pc:sldMk cId="4283012830" sldId="265"/>
            <ac:spMk id="9" creationId="{2B722B9F-1794-45D9-8477-9E29622E409A}"/>
          </ac:spMkLst>
        </pc:spChg>
        <pc:picChg chg="del">
          <ac:chgData name="Weaver, Kathryn (Nicole)" userId="512de3ea-e09f-4b10-bc3c-546a1df8c864" providerId="ADAL" clId="{80FCB0E5-9B97-4733-87A1-D1032529E8FB}" dt="2021-11-04T19:20:49.130" v="0" actId="478"/>
          <ac:picMkLst>
            <pc:docMk/>
            <pc:sldMk cId="4283012830" sldId="265"/>
            <ac:picMk id="8" creationId="{E5B0988B-6D58-404E-A446-B8A712E3B91E}"/>
          </ac:picMkLst>
        </pc:picChg>
        <pc:cxnChg chg="del">
          <ac:chgData name="Weaver, Kathryn (Nicole)" userId="512de3ea-e09f-4b10-bc3c-546a1df8c864" providerId="ADAL" clId="{80FCB0E5-9B97-4733-87A1-D1032529E8FB}" dt="2021-11-04T19:20:49.130" v="0" actId="478"/>
          <ac:cxnSpMkLst>
            <pc:docMk/>
            <pc:sldMk cId="4283012830" sldId="265"/>
            <ac:cxnSpMk id="7" creationId="{00000000-0000-0000-0000-000000000000}"/>
          </ac:cxnSpMkLst>
        </pc:cxnChg>
      </pc:sldChg>
      <pc:sldChg chg="del">
        <pc:chgData name="Weaver, Kathryn (Nicole)" userId="512de3ea-e09f-4b10-bc3c-546a1df8c864" providerId="ADAL" clId="{80FCB0E5-9B97-4733-87A1-D1032529E8FB}" dt="2021-11-04T19:23:20.188" v="134" actId="47"/>
        <pc:sldMkLst>
          <pc:docMk/>
          <pc:sldMk cId="3091957639" sldId="279"/>
        </pc:sldMkLst>
      </pc:sldChg>
      <pc:sldChg chg="delSp mod">
        <pc:chgData name="Weaver, Kathryn (Nicole)" userId="512de3ea-e09f-4b10-bc3c-546a1df8c864" providerId="ADAL" clId="{80FCB0E5-9B97-4733-87A1-D1032529E8FB}" dt="2021-11-04T19:21:12.834" v="3" actId="478"/>
        <pc:sldMkLst>
          <pc:docMk/>
          <pc:sldMk cId="2769514455" sldId="286"/>
        </pc:sldMkLst>
        <pc:picChg chg="del">
          <ac:chgData name="Weaver, Kathryn (Nicole)" userId="512de3ea-e09f-4b10-bc3c-546a1df8c864" providerId="ADAL" clId="{80FCB0E5-9B97-4733-87A1-D1032529E8FB}" dt="2021-11-04T19:21:12.834" v="3" actId="478"/>
          <ac:picMkLst>
            <pc:docMk/>
            <pc:sldMk cId="2769514455" sldId="286"/>
            <ac:picMk id="4" creationId="{00000000-0000-0000-0000-000000000000}"/>
          </ac:picMkLst>
        </pc:picChg>
        <pc:picChg chg="del">
          <ac:chgData name="Weaver, Kathryn (Nicole)" userId="512de3ea-e09f-4b10-bc3c-546a1df8c864" providerId="ADAL" clId="{80FCB0E5-9B97-4733-87A1-D1032529E8FB}" dt="2021-11-04T19:21:11.249" v="1" actId="478"/>
          <ac:picMkLst>
            <pc:docMk/>
            <pc:sldMk cId="2769514455" sldId="286"/>
            <ac:picMk id="5" creationId="{00000000-0000-0000-0000-000000000000}"/>
          </ac:picMkLst>
        </pc:picChg>
        <pc:picChg chg="del">
          <ac:chgData name="Weaver, Kathryn (Nicole)" userId="512de3ea-e09f-4b10-bc3c-546a1df8c864" providerId="ADAL" clId="{80FCB0E5-9B97-4733-87A1-D1032529E8FB}" dt="2021-11-04T19:21:12.145" v="2" actId="478"/>
          <ac:picMkLst>
            <pc:docMk/>
            <pc:sldMk cId="2769514455" sldId="286"/>
            <ac:picMk id="6" creationId="{00000000-0000-0000-0000-000000000000}"/>
          </ac:picMkLst>
        </pc:picChg>
      </pc:sldChg>
      <pc:sldChg chg="delSp mod">
        <pc:chgData name="Weaver, Kathryn (Nicole)" userId="512de3ea-e09f-4b10-bc3c-546a1df8c864" providerId="ADAL" clId="{80FCB0E5-9B97-4733-87A1-D1032529E8FB}" dt="2021-11-04T19:21:18.821" v="4" actId="478"/>
        <pc:sldMkLst>
          <pc:docMk/>
          <pc:sldMk cId="2134981255" sldId="288"/>
        </pc:sldMkLst>
        <pc:picChg chg="del">
          <ac:chgData name="Weaver, Kathryn (Nicole)" userId="512de3ea-e09f-4b10-bc3c-546a1df8c864" providerId="ADAL" clId="{80FCB0E5-9B97-4733-87A1-D1032529E8FB}" dt="2021-11-04T19:21:18.821" v="4" actId="478"/>
          <ac:picMkLst>
            <pc:docMk/>
            <pc:sldMk cId="2134981255" sldId="288"/>
            <ac:picMk id="6" creationId="{00000000-0000-0000-0000-000000000000}"/>
          </ac:picMkLst>
        </pc:picChg>
      </pc:sldChg>
      <pc:sldChg chg="del">
        <pc:chgData name="Weaver, Kathryn (Nicole)" userId="512de3ea-e09f-4b10-bc3c-546a1df8c864" providerId="ADAL" clId="{80FCB0E5-9B97-4733-87A1-D1032529E8FB}" dt="2021-11-04T19:21:37.151" v="5" actId="2696"/>
        <pc:sldMkLst>
          <pc:docMk/>
          <pc:sldMk cId="3853285228"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47874-373D-4C0F-8A9A-E45F90ABC8DA}"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6ADE7-1F50-4493-81B3-32AA8F52E170}" type="slidenum">
              <a:rPr lang="en-US" smtClean="0"/>
              <a:t>‹#›</a:t>
            </a:fld>
            <a:endParaRPr lang="en-US"/>
          </a:p>
        </p:txBody>
      </p:sp>
    </p:spTree>
    <p:extLst>
      <p:ext uri="{BB962C8B-B14F-4D97-AF65-F5344CB8AC3E}">
        <p14:creationId xmlns:p14="http://schemas.microsoft.com/office/powerpoint/2010/main" val="279226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cbi.nlm.nih.gov/pubmed/29895857"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6ADE7-1F50-4493-81B3-32AA8F52E170}" type="slidenum">
              <a:rPr lang="en-US" smtClean="0"/>
              <a:t>1</a:t>
            </a:fld>
            <a:endParaRPr lang="en-US"/>
          </a:p>
        </p:txBody>
      </p:sp>
    </p:spTree>
    <p:extLst>
      <p:ext uri="{BB962C8B-B14F-4D97-AF65-F5344CB8AC3E}">
        <p14:creationId xmlns:p14="http://schemas.microsoft.com/office/powerpoint/2010/main" val="4048067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summarized</a:t>
            </a:r>
            <a:r>
              <a:rPr lang="en-US" baseline="0" dirty="0"/>
              <a:t> in a paper from the American College of Medical Genetics (list ref). It is more for classifying variants in clinically known genes but same principles can be used for novel gene-disease</a:t>
            </a:r>
          </a:p>
          <a:p>
            <a:endParaRPr lang="en-US" baseline="0" dirty="0"/>
          </a:p>
          <a:p>
            <a:r>
              <a:rPr lang="en-US" baseline="0" dirty="0"/>
              <a:t>I am now going to go through each of these categories using an example</a:t>
            </a:r>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10</a:t>
            </a:fld>
            <a:endParaRPr lang="en-US"/>
          </a:p>
        </p:txBody>
      </p:sp>
    </p:spTree>
    <p:extLst>
      <p:ext uri="{BB962C8B-B14F-4D97-AF65-F5344CB8AC3E}">
        <p14:creationId xmlns:p14="http://schemas.microsoft.com/office/powerpoint/2010/main" val="250096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population data, I am referring to what</a:t>
            </a:r>
            <a:r>
              <a:rPr lang="en-US" baseline="0" dirty="0"/>
              <a:t> variants are identified in normal/healthy population? </a:t>
            </a:r>
          </a:p>
          <a:p>
            <a:r>
              <a:rPr lang="en-US" baseline="0" dirty="0"/>
              <a:t>If we see a particular variant in healthy population, probably not causing a severe structural birth defect</a:t>
            </a:r>
          </a:p>
          <a:p>
            <a:endParaRPr lang="en-US" baseline="0" dirty="0"/>
          </a:p>
          <a:p>
            <a:r>
              <a:rPr lang="en-US" baseline="0" dirty="0" err="1"/>
              <a:t>GnomAD</a:t>
            </a:r>
            <a:r>
              <a:rPr lang="en-US" baseline="0" dirty="0"/>
              <a:t> AKA genome aggregation database is a free browser that lets you enter a gene of interest and peruse the variants in that gene that were identified in normal/healthy population</a:t>
            </a:r>
          </a:p>
          <a:p>
            <a:r>
              <a:rPr lang="en-US" baseline="0" dirty="0"/>
              <a:t>The data set (v2.1) contains exome data from 125k and genome data from 15k individuals aggregated from multiple large-scale sequencing projects</a:t>
            </a:r>
          </a:p>
          <a:p>
            <a:r>
              <a:rPr lang="en-US" baseline="0" dirty="0"/>
              <a:t>Version 3 has 76k genomes, aligned to 38</a:t>
            </a:r>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11</a:t>
            </a:fld>
            <a:endParaRPr lang="en-US"/>
          </a:p>
        </p:txBody>
      </p:sp>
    </p:spTree>
    <p:extLst>
      <p:ext uri="{BB962C8B-B14F-4D97-AF65-F5344CB8AC3E}">
        <p14:creationId xmlns:p14="http://schemas.microsoft.com/office/powerpoint/2010/main" val="3229943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gene</a:t>
            </a:r>
            <a:r>
              <a:rPr lang="en-US" baseline="0" dirty="0"/>
              <a:t> level, we can look at constraint—this tells a number of expected and observed variants in the gene</a:t>
            </a:r>
          </a:p>
          <a:p>
            <a:r>
              <a:rPr lang="en-US" baseline="0" dirty="0"/>
              <a:t>Expected is based on a model taking into account sequence context, coverage, and methylation</a:t>
            </a:r>
          </a:p>
          <a:p>
            <a:endParaRPr lang="en-US" baseline="0" dirty="0"/>
          </a:p>
          <a:p>
            <a:r>
              <a:rPr lang="en-US" baseline="0" dirty="0" err="1"/>
              <a:t>pLI</a:t>
            </a:r>
            <a:r>
              <a:rPr lang="en-US" baseline="0" dirty="0"/>
              <a:t>= probability of being loss of function intolerant—closer to 1, more intolerant of protein truncating variants</a:t>
            </a:r>
          </a:p>
          <a:p>
            <a:r>
              <a:rPr lang="en-US" baseline="0" dirty="0"/>
              <a:t>Synonymous and nonsynonymous z scores—higher means more intolerant of variation</a:t>
            </a:r>
          </a:p>
          <a:p>
            <a:endParaRPr lang="en-US" baseline="0" dirty="0"/>
          </a:p>
          <a:p>
            <a:r>
              <a:rPr lang="en-US" baseline="0" dirty="0"/>
              <a:t>Observed/expected with 90% confidence interval, which is why there is a range here</a:t>
            </a:r>
          </a:p>
          <a:p>
            <a:r>
              <a:rPr lang="en-US" baseline="0" dirty="0"/>
              <a:t>Allows distinguishing cases where there is uncertainty about constraint for the gene due to sample size</a:t>
            </a:r>
          </a:p>
          <a:p>
            <a:r>
              <a:rPr lang="en-US" baseline="0" dirty="0"/>
              <a:t>(gene with a low expected SNV cannot have a high PLI)</a:t>
            </a:r>
          </a:p>
          <a:p>
            <a:r>
              <a:rPr lang="en-US" baseline="0" dirty="0"/>
              <a:t>Threshold recommended to use is the one in red—less than 0.35 is a suggested cut off for intolerant genes</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12</a:t>
            </a:fld>
            <a:endParaRPr lang="en-US"/>
          </a:p>
        </p:txBody>
      </p:sp>
    </p:spTree>
    <p:extLst>
      <p:ext uri="{BB962C8B-B14F-4D97-AF65-F5344CB8AC3E}">
        <p14:creationId xmlns:p14="http://schemas.microsoft.com/office/powerpoint/2010/main" val="2403336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variant level, we can look</a:t>
            </a:r>
            <a:r>
              <a:rPr lang="en-US" baseline="0" dirty="0"/>
              <a:t> at whether this specific variant (or one at the same position) has been reported in anyone in </a:t>
            </a:r>
            <a:r>
              <a:rPr lang="en-US" baseline="0" dirty="0" err="1"/>
              <a:t>gnomAD</a:t>
            </a:r>
            <a:r>
              <a:rPr lang="en-US" baseline="0" dirty="0"/>
              <a:t> in heterozygote or homozygous form</a:t>
            </a:r>
          </a:p>
          <a:p>
            <a:r>
              <a:rPr lang="en-US" baseline="0" dirty="0"/>
              <a:t>There is not individual level data so you cannot look for compound heterozygosity in this data</a:t>
            </a:r>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13</a:t>
            </a:fld>
            <a:endParaRPr lang="en-US"/>
          </a:p>
        </p:txBody>
      </p:sp>
    </p:spTree>
    <p:extLst>
      <p:ext uri="{BB962C8B-B14F-4D97-AF65-F5344CB8AC3E}">
        <p14:creationId xmlns:p14="http://schemas.microsoft.com/office/powerpoint/2010/main" val="2778653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TCS variable—can see it in </a:t>
            </a:r>
            <a:r>
              <a:rPr lang="en-US" dirty="0" err="1"/>
              <a:t>gnomad</a:t>
            </a:r>
            <a:r>
              <a:rPr lang="en-US" dirty="0"/>
              <a:t>.</a:t>
            </a:r>
          </a:p>
          <a:p>
            <a:r>
              <a:rPr lang="en-US" dirty="0"/>
              <a:t>Other thoughts—accumulation of somatic path variants in some genes in which germline path variants cause a syndrome (ASXL1)</a:t>
            </a:r>
          </a:p>
        </p:txBody>
      </p:sp>
      <p:sp>
        <p:nvSpPr>
          <p:cNvPr id="4" name="Slide Number Placeholder 3"/>
          <p:cNvSpPr>
            <a:spLocks noGrp="1"/>
          </p:cNvSpPr>
          <p:nvPr>
            <p:ph type="sldNum" sz="quarter" idx="10"/>
          </p:nvPr>
        </p:nvSpPr>
        <p:spPr/>
        <p:txBody>
          <a:bodyPr/>
          <a:lstStyle/>
          <a:p>
            <a:fld id="{3936ADE7-1F50-4493-81B3-32AA8F52E170}" type="slidenum">
              <a:rPr lang="en-US" smtClean="0"/>
              <a:t>14</a:t>
            </a:fld>
            <a:endParaRPr lang="en-US"/>
          </a:p>
        </p:txBody>
      </p:sp>
    </p:spTree>
    <p:extLst>
      <p:ext uri="{BB962C8B-B14F-4D97-AF65-F5344CB8AC3E}">
        <p14:creationId xmlns:p14="http://schemas.microsoft.com/office/powerpoint/2010/main" val="3962166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BOS associated with craniofacial </a:t>
            </a:r>
            <a:r>
              <a:rPr lang="en-US" dirty="0" err="1"/>
              <a:t>dysmorphism</a:t>
            </a:r>
            <a:r>
              <a:rPr lang="en-US" dirty="0"/>
              <a:t> </a:t>
            </a:r>
          </a:p>
        </p:txBody>
      </p:sp>
      <p:sp>
        <p:nvSpPr>
          <p:cNvPr id="4" name="Slide Number Placeholder 3"/>
          <p:cNvSpPr>
            <a:spLocks noGrp="1"/>
          </p:cNvSpPr>
          <p:nvPr>
            <p:ph type="sldNum" sz="quarter" idx="5"/>
          </p:nvPr>
        </p:nvSpPr>
        <p:spPr/>
        <p:txBody>
          <a:bodyPr/>
          <a:lstStyle/>
          <a:p>
            <a:fld id="{3936ADE7-1F50-4493-81B3-32AA8F52E170}" type="slidenum">
              <a:rPr lang="en-US" smtClean="0"/>
              <a:t>15</a:t>
            </a:fld>
            <a:endParaRPr lang="en-US"/>
          </a:p>
        </p:txBody>
      </p:sp>
    </p:spTree>
    <p:extLst>
      <p:ext uri="{BB962C8B-B14F-4D97-AF65-F5344CB8AC3E}">
        <p14:creationId xmlns:p14="http://schemas.microsoft.com/office/powerpoint/2010/main" val="1204192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free online tools for variant prediction</a:t>
            </a:r>
          </a:p>
          <a:p>
            <a:r>
              <a:rPr lang="en-US" dirty="0"/>
              <a:t>These</a:t>
            </a:r>
            <a:r>
              <a:rPr lang="en-US" baseline="0" dirty="0"/>
              <a:t> allow you to input a coding DNA change and get a prediction about pathogenicity which is based on a variety of different factors depending on the program you use</a:t>
            </a:r>
          </a:p>
          <a:p>
            <a:r>
              <a:rPr lang="en-US" baseline="0" dirty="0"/>
              <a:t>Examples of considerations include conservation and physiochemical difference between the amino acids which are switched</a:t>
            </a:r>
          </a:p>
          <a:p>
            <a:r>
              <a:rPr lang="en-US" baseline="0" dirty="0"/>
              <a:t>My current favorite is called </a:t>
            </a:r>
            <a:r>
              <a:rPr lang="en-US" baseline="0" dirty="0" err="1"/>
              <a:t>Varsome</a:t>
            </a:r>
            <a:r>
              <a:rPr lang="en-US" baseline="0" dirty="0"/>
              <a:t> because it gives you information from multiple different tools, plus </a:t>
            </a:r>
            <a:r>
              <a:rPr lang="en-US" baseline="0" dirty="0" err="1"/>
              <a:t>gnomad</a:t>
            </a:r>
            <a:r>
              <a:rPr lang="en-US" baseline="0" dirty="0"/>
              <a:t>, on one page.</a:t>
            </a:r>
          </a:p>
        </p:txBody>
      </p:sp>
      <p:sp>
        <p:nvSpPr>
          <p:cNvPr id="4" name="Slide Number Placeholder 3"/>
          <p:cNvSpPr>
            <a:spLocks noGrp="1"/>
          </p:cNvSpPr>
          <p:nvPr>
            <p:ph type="sldNum" sz="quarter" idx="10"/>
          </p:nvPr>
        </p:nvSpPr>
        <p:spPr/>
        <p:txBody>
          <a:bodyPr/>
          <a:lstStyle/>
          <a:p>
            <a:fld id="{3936ADE7-1F50-4493-81B3-32AA8F52E170}" type="slidenum">
              <a:rPr lang="en-US" smtClean="0"/>
              <a:t>16</a:t>
            </a:fld>
            <a:endParaRPr lang="en-US"/>
          </a:p>
        </p:txBody>
      </p:sp>
    </p:spTree>
    <p:extLst>
      <p:ext uri="{BB962C8B-B14F-4D97-AF65-F5344CB8AC3E}">
        <p14:creationId xmlns:p14="http://schemas.microsoft.com/office/powerpoint/2010/main" val="3778687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Input is the coding change—c. (position) (ref base)&gt;(alt base)</a:t>
            </a:r>
          </a:p>
          <a:p>
            <a:pPr marL="171450" indent="-171450">
              <a:buFontTx/>
              <a:buChar char="-"/>
            </a:pPr>
            <a:r>
              <a:rPr lang="en-US" dirty="0"/>
              <a:t>Not in</a:t>
            </a:r>
            <a:r>
              <a:rPr lang="en-US" baseline="0" dirty="0"/>
              <a:t> </a:t>
            </a:r>
            <a:r>
              <a:rPr lang="en-US" baseline="0" dirty="0" err="1"/>
              <a:t>gnomad</a:t>
            </a:r>
            <a:r>
              <a:rPr lang="en-US" baseline="0" dirty="0"/>
              <a:t>—and there is good coverage at that region</a:t>
            </a:r>
          </a:p>
          <a:p>
            <a:pPr marL="171450" indent="-171450">
              <a:buFontTx/>
              <a:buChar char="-"/>
            </a:pPr>
            <a:r>
              <a:rPr lang="en-US" baseline="0" dirty="0"/>
              <a:t>Predicted pathogenic 10/12</a:t>
            </a:r>
          </a:p>
          <a:p>
            <a:pPr marL="171450" indent="-171450">
              <a:buFontTx/>
              <a:buChar char="-"/>
            </a:pPr>
            <a:r>
              <a:rPr lang="en-US" baseline="0" dirty="0" err="1"/>
              <a:t>ClinVar</a:t>
            </a:r>
            <a:r>
              <a:rPr lang="en-US" baseline="0" dirty="0"/>
              <a:t> likely pathogenic</a:t>
            </a:r>
          </a:p>
          <a:p>
            <a:pPr marL="171450" indent="-171450">
              <a:buFontTx/>
              <a:buChar char="-"/>
            </a:pPr>
            <a:r>
              <a:rPr lang="en-US" baseline="0" dirty="0" err="1"/>
              <a:t>ClinVar</a:t>
            </a:r>
            <a:r>
              <a:rPr lang="en-US" baseline="0" dirty="0"/>
              <a:t>—aggregate information about variants and human disease—information from labs, researcher</a:t>
            </a:r>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17</a:t>
            </a:fld>
            <a:endParaRPr lang="en-US"/>
          </a:p>
        </p:txBody>
      </p:sp>
    </p:spTree>
    <p:extLst>
      <p:ext uri="{BB962C8B-B14F-4D97-AF65-F5344CB8AC3E}">
        <p14:creationId xmlns:p14="http://schemas.microsoft.com/office/powerpoint/2010/main" val="2360868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a:t>
            </a:r>
            <a:r>
              <a:rPr lang="en-US" b="1" dirty="0"/>
              <a:t>trio and quad (</a:t>
            </a:r>
            <a:r>
              <a:rPr lang="en-US" b="1" dirty="0" err="1"/>
              <a:t>etc</a:t>
            </a:r>
            <a:r>
              <a:rPr lang="en-US" dirty="0"/>
              <a:t>) data is important</a:t>
            </a:r>
          </a:p>
          <a:p>
            <a:r>
              <a:rPr lang="en-US" dirty="0"/>
              <a:t>Phenotype is also</a:t>
            </a:r>
            <a:r>
              <a:rPr lang="en-US" baseline="0" dirty="0"/>
              <a:t> very important here</a:t>
            </a:r>
          </a:p>
          <a:p>
            <a:r>
              <a:rPr lang="en-US" baseline="0" dirty="0"/>
              <a:t>But, variable expression can make the de novo assumption hard</a:t>
            </a:r>
          </a:p>
          <a:p>
            <a:endParaRPr lang="en-US" baseline="0" dirty="0"/>
          </a:p>
          <a:p>
            <a:r>
              <a:rPr lang="en-US" baseline="0" dirty="0"/>
              <a:t>How do we get this data? Evaluate the family members</a:t>
            </a:r>
          </a:p>
          <a:p>
            <a:r>
              <a:rPr lang="en-US" baseline="0" dirty="0"/>
              <a:t>Do you have the family members for trio</a:t>
            </a:r>
          </a:p>
          <a:p>
            <a:r>
              <a:rPr lang="en-US" baseline="0" dirty="0"/>
              <a:t>Important consideration when allocating scarce research dollars for research based sequencing/discovery</a:t>
            </a:r>
          </a:p>
          <a:p>
            <a:r>
              <a:rPr lang="en-US" baseline="0" dirty="0"/>
              <a:t>TCS family example</a:t>
            </a:r>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18</a:t>
            </a:fld>
            <a:endParaRPr lang="en-US"/>
          </a:p>
        </p:txBody>
      </p:sp>
    </p:spTree>
    <p:extLst>
      <p:ext uri="{BB962C8B-B14F-4D97-AF65-F5344CB8AC3E}">
        <p14:creationId xmlns:p14="http://schemas.microsoft.com/office/powerpoint/2010/main" val="1764406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variants in genes associated with dominant and recessive Mendelian inheritance, we have two alleles (one maternal, one paternal).</a:t>
            </a:r>
          </a:p>
          <a:p>
            <a:r>
              <a:rPr lang="en-US" dirty="0"/>
              <a:t>Variants “in trans” mean that they are on different alleles, as illustrated here, while “cis” means on same allele.</a:t>
            </a:r>
          </a:p>
          <a:p>
            <a:r>
              <a:rPr lang="en-US" dirty="0"/>
              <a:t>Knowing location of variants can help with interpretation of dominant and recessive variants</a:t>
            </a:r>
          </a:p>
        </p:txBody>
      </p:sp>
      <p:sp>
        <p:nvSpPr>
          <p:cNvPr id="4" name="Slide Number Placeholder 3"/>
          <p:cNvSpPr>
            <a:spLocks noGrp="1"/>
          </p:cNvSpPr>
          <p:nvPr>
            <p:ph type="sldNum" sz="quarter" idx="5"/>
          </p:nvPr>
        </p:nvSpPr>
        <p:spPr/>
        <p:txBody>
          <a:bodyPr/>
          <a:lstStyle/>
          <a:p>
            <a:fld id="{3936ADE7-1F50-4493-81B3-32AA8F52E170}" type="slidenum">
              <a:rPr lang="en-US" smtClean="0"/>
              <a:t>19</a:t>
            </a:fld>
            <a:endParaRPr lang="en-US"/>
          </a:p>
        </p:txBody>
      </p:sp>
    </p:spTree>
    <p:extLst>
      <p:ext uri="{BB962C8B-B14F-4D97-AF65-F5344CB8AC3E}">
        <p14:creationId xmlns:p14="http://schemas.microsoft.com/office/powerpoint/2010/main" val="307683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baby looks like it doesn’t have any body. Proclaimed dysmorphic by my 5 </a:t>
            </a:r>
            <a:r>
              <a:rPr lang="en-US" dirty="0" err="1"/>
              <a:t>yo</a:t>
            </a:r>
            <a:r>
              <a:rPr lang="en-US" dirty="0"/>
              <a:t> daughter.</a:t>
            </a:r>
          </a:p>
          <a:p>
            <a:r>
              <a:rPr lang="en-US" dirty="0"/>
              <a:t>What is a genetic diagnosis?</a:t>
            </a:r>
          </a:p>
          <a:p>
            <a:r>
              <a:rPr lang="en-US" dirty="0"/>
              <a:t>“Clinical diagnosis” meaning based on recognizable pattern of features</a:t>
            </a:r>
          </a:p>
          <a:p>
            <a:r>
              <a:rPr lang="en-US" dirty="0"/>
              <a:t>e.g., Down syndrome, Treacher Collins syndrome. If a specific pattern is recognized, test ordered, result identified,</a:t>
            </a:r>
            <a:r>
              <a:rPr lang="en-US" baseline="0" dirty="0"/>
              <a:t> we have clinical diagnosis and molecular diagnosis</a:t>
            </a:r>
            <a:endParaRPr lang="en-US" dirty="0"/>
          </a:p>
          <a:p>
            <a:r>
              <a:rPr lang="en-US" dirty="0"/>
              <a:t>But, we know that there are different genetic changes that can lead to these syndromes</a:t>
            </a:r>
          </a:p>
          <a:p>
            <a:r>
              <a:rPr lang="en-US" dirty="0"/>
              <a:t>DS can be from full trisomy 21, or can be from a translocation</a:t>
            </a:r>
          </a:p>
          <a:p>
            <a:r>
              <a:rPr lang="en-US" dirty="0"/>
              <a:t>TCS can be caused by TCOF1 as well as POLR1C, POLR1D, and POLR1B pathogenic </a:t>
            </a:r>
            <a:r>
              <a:rPr lang="en-US" dirty="0" err="1"/>
              <a:t>variantsThere</a:t>
            </a:r>
            <a:r>
              <a:rPr lang="en-US" dirty="0"/>
              <a:t> is an increasing number of clinical tests</a:t>
            </a:r>
            <a:r>
              <a:rPr lang="en-US" baseline="0" dirty="0"/>
              <a:t>. Clinical test means it is ordered by a physician, sent to a laboratory, billed to insurance, and a report is provided to the team documenting the results. I’ve listed old and new tests that are available, with examples of the conditions they diagnosis.</a:t>
            </a:r>
          </a:p>
          <a:p>
            <a:pPr marL="0" indent="0">
              <a:buFontTx/>
              <a:buNone/>
            </a:pPr>
            <a:r>
              <a:rPr lang="en-US" baseline="0" dirty="0"/>
              <a:t>Exome and genome are the newest members of this list and are both available clinically and available in “rapid” form with quick turn around time in ill children.</a:t>
            </a:r>
          </a:p>
          <a:p>
            <a:r>
              <a:rPr lang="en-US" dirty="0"/>
              <a:t>What does “diagnosed” mean? We</a:t>
            </a:r>
            <a:r>
              <a:rPr lang="en-US" baseline="0" dirty="0"/>
              <a:t> have found a genetic abnormality that explains most of a patient’s phenotype</a:t>
            </a:r>
          </a:p>
          <a:p>
            <a:pPr marL="171450" indent="-171450">
              <a:buFontTx/>
              <a:buChar char="-"/>
            </a:pPr>
            <a:r>
              <a:rPr lang="en-US" baseline="0" dirty="0"/>
              <a:t>Sometimes, there are TWO diagnoses</a:t>
            </a:r>
          </a:p>
          <a:p>
            <a:pPr marL="171450" indent="-171450">
              <a:buFontTx/>
              <a:buChar char="-"/>
            </a:pPr>
            <a:r>
              <a:rPr lang="en-US" baseline="0" dirty="0"/>
              <a:t>Parents often want to know WHY this happened to their child, what it means for the future, and if it might happen again in future pregnancies</a:t>
            </a:r>
          </a:p>
          <a:p>
            <a:pPr marL="171450" indent="-171450">
              <a:buFontTx/>
              <a:buChar char="-"/>
            </a:pPr>
            <a:r>
              <a:rPr lang="en-US" baseline="0" dirty="0"/>
              <a:t>Despite the availability of broad testing, there are still patients who remain without a diagnosis. </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3936ADE7-1F50-4493-81B3-32AA8F52E170}" type="slidenum">
              <a:rPr lang="en-US" smtClean="0"/>
              <a:t>2</a:t>
            </a:fld>
            <a:endParaRPr lang="en-US"/>
          </a:p>
        </p:txBody>
      </p:sp>
    </p:spTree>
    <p:extLst>
      <p:ext uri="{BB962C8B-B14F-4D97-AF65-F5344CB8AC3E}">
        <p14:creationId xmlns:p14="http://schemas.microsoft.com/office/powerpoint/2010/main" val="1368835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home: Variant effect</a:t>
            </a:r>
            <a:r>
              <a:rPr lang="en-US" baseline="0" dirty="0"/>
              <a:t> is important especially if mechanism for pathogenicity is gain of function, vs loss of function</a:t>
            </a:r>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20</a:t>
            </a:fld>
            <a:endParaRPr lang="en-US"/>
          </a:p>
        </p:txBody>
      </p:sp>
    </p:spTree>
    <p:extLst>
      <p:ext uri="{BB962C8B-B14F-4D97-AF65-F5344CB8AC3E}">
        <p14:creationId xmlns:p14="http://schemas.microsoft.com/office/powerpoint/2010/main" val="2324002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Phenotype highly specific for</a:t>
            </a:r>
            <a:r>
              <a:rPr lang="en-US" baseline="0" dirty="0"/>
              <a:t> the gene (I’ve seen this with Noonan syndrome genes)</a:t>
            </a:r>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21</a:t>
            </a:fld>
            <a:endParaRPr lang="en-US"/>
          </a:p>
        </p:txBody>
      </p:sp>
    </p:spTree>
    <p:extLst>
      <p:ext uri="{BB962C8B-B14F-4D97-AF65-F5344CB8AC3E}">
        <p14:creationId xmlns:p14="http://schemas.microsoft.com/office/powerpoint/2010/main" val="3920506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Protein-protein interactions can also be helpful</a:t>
            </a:r>
          </a:p>
          <a:p>
            <a:r>
              <a:rPr lang="en-US" dirty="0"/>
              <a:t>Here I’ve shown two online resources.</a:t>
            </a:r>
            <a:r>
              <a:rPr lang="en-US" baseline="0" dirty="0"/>
              <a:t> One requires that you put in a list of proteins and it will show you if there are any interactors</a:t>
            </a:r>
          </a:p>
          <a:p>
            <a:r>
              <a:rPr lang="en-US" baseline="0" dirty="0"/>
              <a:t>The other shows you known interactors for a given protein</a:t>
            </a:r>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22</a:t>
            </a:fld>
            <a:endParaRPr lang="en-US"/>
          </a:p>
        </p:txBody>
      </p:sp>
    </p:spTree>
    <p:extLst>
      <p:ext uri="{BB962C8B-B14F-4D97-AF65-F5344CB8AC3E}">
        <p14:creationId xmlns:p14="http://schemas.microsoft.com/office/powerpoint/2010/main" val="4045936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summarized</a:t>
            </a:r>
            <a:r>
              <a:rPr lang="en-US" baseline="0" dirty="0"/>
              <a:t> in a paper from the American College of Medical Genetics (list ref)</a:t>
            </a:r>
          </a:p>
          <a:p>
            <a:r>
              <a:rPr lang="en-US" baseline="0" dirty="0"/>
              <a:t>Now that we talked about the characteristics to consider when contemplating whether a variant may be pathogenic, let’s talk about how to FIND these variants</a:t>
            </a:r>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23</a:t>
            </a:fld>
            <a:endParaRPr lang="en-US"/>
          </a:p>
        </p:txBody>
      </p:sp>
    </p:spTree>
    <p:extLst>
      <p:ext uri="{BB962C8B-B14F-4D97-AF65-F5344CB8AC3E}">
        <p14:creationId xmlns:p14="http://schemas.microsoft.com/office/powerpoint/2010/main" val="198260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Exome and genome sequencing generate a lot of variants</a:t>
            </a:r>
          </a:p>
          <a:p>
            <a:r>
              <a:rPr lang="en-US" dirty="0"/>
              <a:t>By using the same properties I just discussed, you can filter</a:t>
            </a:r>
            <a:r>
              <a:rPr lang="en-US" baseline="0" dirty="0"/>
              <a:t> out many of them in order to focus your time on the highest yield variants</a:t>
            </a:r>
          </a:p>
          <a:p>
            <a:r>
              <a:rPr lang="en-US" baseline="0" dirty="0"/>
              <a:t>Here, we’ve eliminated variants present in more than .001% of the population, restricted to variants with predicted loss of function or missense effects, and restricted to variants found only in the </a:t>
            </a:r>
            <a:r>
              <a:rPr lang="en-US" baseline="0" dirty="0" err="1"/>
              <a:t>proband</a:t>
            </a:r>
            <a:r>
              <a:rPr lang="en-US" baseline="0" dirty="0"/>
              <a:t> and not in the parents</a:t>
            </a:r>
          </a:p>
          <a:p>
            <a:r>
              <a:rPr lang="en-US" baseline="0" dirty="0"/>
              <a:t>By doing this, we’re left with 28 variants from our exome and 9 from our genome</a:t>
            </a:r>
          </a:p>
          <a:p>
            <a:endParaRPr lang="en-US" baseline="0" dirty="0"/>
          </a:p>
          <a:p>
            <a:r>
              <a:rPr lang="en-US" baseline="0" dirty="0"/>
              <a:t>If you are looking at recessive variants, you might to relax your population data % because with recessive, heterozygotes are carriers (not affected) so expected that you might see some in general population. However, since we are looking for novel genes might assume that whatever you’re looking for probably is still pretty rare</a:t>
            </a:r>
            <a:endParaRPr lang="en-US" dirty="0"/>
          </a:p>
          <a:p>
            <a:endParaRPr lang="en-US" dirty="0"/>
          </a:p>
          <a:p>
            <a:r>
              <a:rPr lang="en-US" dirty="0"/>
              <a:t>Depth &gt; 10</a:t>
            </a:r>
          </a:p>
          <a:p>
            <a:endParaRPr lang="en-US" dirty="0"/>
          </a:p>
          <a:p>
            <a:r>
              <a:rPr lang="en-US" sz="1200" b="0" i="0" u="none" strike="noStrike" kern="1200" dirty="0">
                <a:solidFill>
                  <a:schemeClr val="tx1"/>
                </a:solidFill>
                <a:effectLst/>
                <a:latin typeface="+mn-lt"/>
                <a:ea typeface="+mn-ea"/>
                <a:cs typeface="+mn-cs"/>
                <a:hlinkClick r:id="rId3" tooltip="Novel phenotype-disease matching tool for rare genetic diseases"/>
              </a:rPr>
              <a:t>Novel phenotype-disease matching tool for rare genetic diseases.</a:t>
            </a:r>
            <a:r>
              <a:rPr lang="en-US" sz="1200" b="0" i="0" kern="1200" dirty="0">
                <a:solidFill>
                  <a:schemeClr val="tx1"/>
                </a:solidFill>
                <a:effectLst/>
                <a:latin typeface="+mn-lt"/>
                <a:ea typeface="+mn-ea"/>
                <a:cs typeface="+mn-cs"/>
              </a:rPr>
              <a:t> Chen, J; Xu, H; </a:t>
            </a:r>
            <a:r>
              <a:rPr lang="en-US" sz="1200" b="0" i="0" kern="1200" dirty="0" err="1">
                <a:solidFill>
                  <a:schemeClr val="tx1"/>
                </a:solidFill>
                <a:effectLst/>
                <a:latin typeface="+mn-lt"/>
                <a:ea typeface="+mn-ea"/>
                <a:cs typeface="+mn-cs"/>
              </a:rPr>
              <a:t>Jegga</a:t>
            </a:r>
            <a:r>
              <a:rPr lang="en-US" sz="1200" b="0" i="0" kern="1200" dirty="0">
                <a:solidFill>
                  <a:schemeClr val="tx1"/>
                </a:solidFill>
                <a:effectLst/>
                <a:latin typeface="+mn-lt"/>
                <a:ea typeface="+mn-ea"/>
                <a:cs typeface="+mn-cs"/>
              </a:rPr>
              <a:t>, A; Zhang, K; White, PS; Zhang, G. </a:t>
            </a:r>
            <a:r>
              <a:rPr lang="en-US" sz="1200" b="0" i="1" kern="1200" dirty="0">
                <a:solidFill>
                  <a:schemeClr val="tx1"/>
                </a:solidFill>
                <a:effectLst/>
                <a:latin typeface="+mn-lt"/>
                <a:ea typeface="+mn-ea"/>
                <a:cs typeface="+mn-cs"/>
              </a:rPr>
              <a:t>Genetics in Medicine</a:t>
            </a:r>
            <a:r>
              <a:rPr lang="en-US" sz="1200" b="0" i="0" kern="1200" dirty="0">
                <a:solidFill>
                  <a:schemeClr val="tx1"/>
                </a:solidFill>
                <a:effectLst/>
                <a:latin typeface="+mn-lt"/>
                <a:ea typeface="+mn-ea"/>
                <a:cs typeface="+mn-cs"/>
              </a:rPr>
              <a:t>. 2019; 21:339-346.</a:t>
            </a:r>
            <a:endParaRPr lang="en-US" dirty="0"/>
          </a:p>
          <a:p>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24</a:t>
            </a:fld>
            <a:endParaRPr lang="en-US"/>
          </a:p>
        </p:txBody>
      </p:sp>
    </p:spTree>
    <p:extLst>
      <p:ext uri="{BB962C8B-B14F-4D97-AF65-F5344CB8AC3E}">
        <p14:creationId xmlns:p14="http://schemas.microsoft.com/office/powerpoint/2010/main" val="3177319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at this stage you are able to find 1 or 2 variants of interest to focus on</a:t>
            </a:r>
          </a:p>
          <a:p>
            <a:r>
              <a:rPr lang="en-US" dirty="0"/>
              <a:t>With novel genes (not previously associated with human disease), more reliant on “functional data”—what has been shown about gene in animal or in vitro, can it apply to patient phenotype, or is the gene adjacent to a pathway/genes that is associated with similar phenotype</a:t>
            </a:r>
          </a:p>
          <a:p>
            <a:endParaRPr lang="en-US" dirty="0"/>
          </a:p>
          <a:p>
            <a:r>
              <a:rPr lang="en-US" dirty="0"/>
              <a:t>There are pathway-based filters as well, which use this type of information to help narrow down a gene list</a:t>
            </a:r>
          </a:p>
        </p:txBody>
      </p:sp>
      <p:sp>
        <p:nvSpPr>
          <p:cNvPr id="4" name="Slide Number Placeholder 3"/>
          <p:cNvSpPr>
            <a:spLocks noGrp="1"/>
          </p:cNvSpPr>
          <p:nvPr>
            <p:ph type="sldNum" sz="quarter" idx="10"/>
          </p:nvPr>
        </p:nvSpPr>
        <p:spPr/>
        <p:txBody>
          <a:bodyPr/>
          <a:lstStyle/>
          <a:p>
            <a:fld id="{3936ADE7-1F50-4493-81B3-32AA8F52E170}" type="slidenum">
              <a:rPr lang="en-US" smtClean="0"/>
              <a:t>25</a:t>
            </a:fld>
            <a:endParaRPr lang="en-US"/>
          </a:p>
        </p:txBody>
      </p:sp>
    </p:spTree>
    <p:extLst>
      <p:ext uri="{BB962C8B-B14F-4D97-AF65-F5344CB8AC3E}">
        <p14:creationId xmlns:p14="http://schemas.microsoft.com/office/powerpoint/2010/main" val="173865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easy to use</a:t>
            </a:r>
          </a:p>
          <a:p>
            <a:r>
              <a:rPr lang="en-US" dirty="0"/>
              <a:t>Options about which groups you want to be matched with</a:t>
            </a:r>
          </a:p>
          <a:p>
            <a:r>
              <a:rPr lang="en-US" dirty="0"/>
              <a:t>When there is a match, you get an email with gene name (“identifier” is important if you have multiple patients!) and names and emails of who you’ve matched with</a:t>
            </a:r>
          </a:p>
          <a:p>
            <a:r>
              <a:rPr lang="en-US" dirty="0"/>
              <a:t>I use this for novel genes, and also for really rare genes (e.g., recently described and only a handful of patients and phenotypes reported)</a:t>
            </a:r>
          </a:p>
          <a:p>
            <a:endParaRPr lang="en-US" dirty="0"/>
          </a:p>
          <a:p>
            <a:r>
              <a:rPr lang="en-US" dirty="0"/>
              <a:t>For</a:t>
            </a:r>
            <a:r>
              <a:rPr lang="en-US" baseline="0" dirty="0"/>
              <a:t> the last part of this session I will discuss options for kids who have had recent exome or genome sequencing and still remain diagnosed.</a:t>
            </a:r>
          </a:p>
          <a:p>
            <a:r>
              <a:rPr lang="en-US" baseline="0" dirty="0"/>
              <a:t>Again will use one of my clinical and research patients as an example. </a:t>
            </a:r>
            <a:endParaRPr lang="en-US" dirty="0"/>
          </a:p>
        </p:txBody>
      </p:sp>
      <p:sp>
        <p:nvSpPr>
          <p:cNvPr id="4" name="Slide Number Placeholder 3"/>
          <p:cNvSpPr>
            <a:spLocks noGrp="1"/>
          </p:cNvSpPr>
          <p:nvPr>
            <p:ph type="sldNum" sz="quarter" idx="5"/>
          </p:nvPr>
        </p:nvSpPr>
        <p:spPr/>
        <p:txBody>
          <a:bodyPr/>
          <a:lstStyle/>
          <a:p>
            <a:fld id="{3936ADE7-1F50-4493-81B3-32AA8F52E170}" type="slidenum">
              <a:rPr lang="en-US" smtClean="0"/>
              <a:t>28</a:t>
            </a:fld>
            <a:endParaRPr lang="en-US"/>
          </a:p>
        </p:txBody>
      </p:sp>
    </p:spTree>
    <p:extLst>
      <p:ext uri="{BB962C8B-B14F-4D97-AF65-F5344CB8AC3E}">
        <p14:creationId xmlns:p14="http://schemas.microsoft.com/office/powerpoint/2010/main" val="4284188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exome also informed us that the 7p15 duplication is de novo</a:t>
            </a:r>
          </a:p>
        </p:txBody>
      </p:sp>
      <p:sp>
        <p:nvSpPr>
          <p:cNvPr id="4" name="Slide Number Placeholder 3"/>
          <p:cNvSpPr>
            <a:spLocks noGrp="1"/>
          </p:cNvSpPr>
          <p:nvPr>
            <p:ph type="sldNum" sz="quarter" idx="10"/>
          </p:nvPr>
        </p:nvSpPr>
        <p:spPr/>
        <p:txBody>
          <a:bodyPr/>
          <a:lstStyle/>
          <a:p>
            <a:fld id="{3936ADE7-1F50-4493-81B3-32AA8F52E170}" type="slidenum">
              <a:rPr lang="en-US" smtClean="0"/>
              <a:t>29</a:t>
            </a:fld>
            <a:endParaRPr lang="en-US"/>
          </a:p>
        </p:txBody>
      </p:sp>
    </p:spTree>
    <p:extLst>
      <p:ext uri="{BB962C8B-B14F-4D97-AF65-F5344CB8AC3E}">
        <p14:creationId xmlns:p14="http://schemas.microsoft.com/office/powerpoint/2010/main" val="3170297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CCMS associated with </a:t>
            </a:r>
            <a:r>
              <a:rPr lang="en-US" dirty="0" err="1"/>
              <a:t>with</a:t>
            </a:r>
            <a:r>
              <a:rPr lang="en-US" dirty="0"/>
              <a:t> Robin</a:t>
            </a:r>
            <a:r>
              <a:rPr lang="en-US" baseline="0" dirty="0"/>
              <a:t> sequence and rib gap defects</a:t>
            </a:r>
          </a:p>
          <a:p>
            <a:r>
              <a:rPr lang="en-US" baseline="0" dirty="0"/>
              <a:t>SNRBP has 3 transcripts. The variants reported in patients with CCMS cause inclusion of an alternate exon 3, which contains a premature termination codon</a:t>
            </a:r>
          </a:p>
          <a:p>
            <a:r>
              <a:rPr lang="en-US" baseline="0" dirty="0"/>
              <a:t>So—the variants cause splice defect leading to a truncated protein. This was shown in fibroblasts from patients—reduced total mRNA expression of SNRBP (all transcripts), increased expression of the alternate exon 3 transcript relative to others (Nature Communications) as well as in leukocytes</a:t>
            </a:r>
          </a:p>
          <a:p>
            <a:r>
              <a:rPr lang="en-US" baseline="0" dirty="0"/>
              <a:t>Our patient’s variant is in exon 5, predicted to be missense (amino acid change)</a:t>
            </a:r>
          </a:p>
          <a:p>
            <a:r>
              <a:rPr lang="en-US" baseline="0" dirty="0"/>
              <a:t>But, to be sure, we sent targeted RNA sequencing clinically. </a:t>
            </a:r>
          </a:p>
          <a:p>
            <a:r>
              <a:rPr lang="en-US" baseline="0" dirty="0"/>
              <a:t>To me, this was an important clinical step that needed to be done prior to moving toward research analysis/testing</a:t>
            </a:r>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30</a:t>
            </a:fld>
            <a:endParaRPr lang="en-US"/>
          </a:p>
        </p:txBody>
      </p:sp>
    </p:spTree>
    <p:extLst>
      <p:ext uri="{BB962C8B-B14F-4D97-AF65-F5344CB8AC3E}">
        <p14:creationId xmlns:p14="http://schemas.microsoft.com/office/powerpoint/2010/main" val="1837503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 of coverage illustrated in this figure</a:t>
            </a:r>
          </a:p>
        </p:txBody>
      </p:sp>
      <p:sp>
        <p:nvSpPr>
          <p:cNvPr id="4" name="Slide Number Placeholder 3"/>
          <p:cNvSpPr>
            <a:spLocks noGrp="1"/>
          </p:cNvSpPr>
          <p:nvPr>
            <p:ph type="sldNum" sz="quarter" idx="10"/>
          </p:nvPr>
        </p:nvSpPr>
        <p:spPr/>
        <p:txBody>
          <a:bodyPr/>
          <a:lstStyle/>
          <a:p>
            <a:fld id="{3936ADE7-1F50-4493-81B3-32AA8F52E170}" type="slidenum">
              <a:rPr lang="en-US" smtClean="0"/>
              <a:t>31</a:t>
            </a:fld>
            <a:endParaRPr lang="en-US"/>
          </a:p>
        </p:txBody>
      </p:sp>
    </p:spTree>
    <p:extLst>
      <p:ext uri="{BB962C8B-B14F-4D97-AF65-F5344CB8AC3E}">
        <p14:creationId xmlns:p14="http://schemas.microsoft.com/office/powerpoint/2010/main" val="186286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assume that the undiagnosed child has access to recommended</a:t>
            </a:r>
            <a:r>
              <a:rPr lang="en-US" baseline="0" dirty="0"/>
              <a:t> clinical testing. If this is case, why can we not find a diagnosis with all of this amazing testing available?</a:t>
            </a:r>
          </a:p>
          <a:p>
            <a:r>
              <a:rPr lang="en-US" baseline="0" dirty="0"/>
              <a:t>If the gene has not been identified yet, the clinical lab cannot report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e.g.: </a:t>
            </a:r>
            <a:r>
              <a:rPr lang="en-US" dirty="0"/>
              <a:t>.</a:t>
            </a:r>
            <a:r>
              <a:rPr lang="en-US" baseline="0" dirty="0"/>
              <a:t> POLR1B was just recently identified—patient diagnosed clinically with TCS prior to this would have been undiagnosed from a molecular standpoint</a:t>
            </a:r>
          </a:p>
          <a:p>
            <a:r>
              <a:rPr lang="en-US" baseline="0" dirty="0"/>
              <a:t>Sometimes a variant might be found and it is in a gene not previously associated with the phenotype of your patient, but perhaps a different phenotype</a:t>
            </a:r>
          </a:p>
          <a:p>
            <a:r>
              <a:rPr lang="en-US" baseline="0" dirty="0"/>
              <a:t>Sometimes a test like an exome or genome is just negative—no reportable variants associated with the phenotype.</a:t>
            </a:r>
          </a:p>
          <a:p>
            <a:r>
              <a:rPr lang="en-US" baseline="0" dirty="0"/>
              <a:t>In this scenarios, could be a novel gene, or perhaps the pathogenic mechanism isn’t detected by genome (for example)</a:t>
            </a:r>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3</a:t>
            </a:fld>
            <a:endParaRPr lang="en-US"/>
          </a:p>
        </p:txBody>
      </p:sp>
    </p:spTree>
    <p:extLst>
      <p:ext uri="{BB962C8B-B14F-4D97-AF65-F5344CB8AC3E}">
        <p14:creationId xmlns:p14="http://schemas.microsoft.com/office/powerpoint/2010/main" val="1805340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UCLA is a site for undiagnosed disease network and enrolled these patients</a:t>
            </a:r>
          </a:p>
          <a:p>
            <a:r>
              <a:rPr lang="en-US" dirty="0"/>
              <a:t>Improved yield with GS augmented by RNAseq</a:t>
            </a:r>
          </a:p>
          <a:p>
            <a:r>
              <a:rPr lang="en-US" dirty="0"/>
              <a:t>Small series, but illustrates the improved yield with addition of RNAseq on different tissues</a:t>
            </a:r>
          </a:p>
          <a:p>
            <a:r>
              <a:rPr lang="en-US" dirty="0"/>
              <a:t>Allows assessment of splice impact of synonymous variants, splice site variant, and deep intronic variants</a:t>
            </a:r>
          </a:p>
        </p:txBody>
      </p:sp>
      <p:sp>
        <p:nvSpPr>
          <p:cNvPr id="4" name="Slide Number Placeholder 3"/>
          <p:cNvSpPr>
            <a:spLocks noGrp="1"/>
          </p:cNvSpPr>
          <p:nvPr>
            <p:ph type="sldNum" sz="quarter" idx="5"/>
          </p:nvPr>
        </p:nvSpPr>
        <p:spPr/>
        <p:txBody>
          <a:bodyPr/>
          <a:lstStyle/>
          <a:p>
            <a:fld id="{3936ADE7-1F50-4493-81B3-32AA8F52E170}" type="slidenum">
              <a:rPr lang="en-US" smtClean="0"/>
              <a:t>32</a:t>
            </a:fld>
            <a:endParaRPr lang="en-US"/>
          </a:p>
        </p:txBody>
      </p:sp>
    </p:spTree>
    <p:extLst>
      <p:ext uri="{BB962C8B-B14F-4D97-AF65-F5344CB8AC3E}">
        <p14:creationId xmlns:p14="http://schemas.microsoft.com/office/powerpoint/2010/main" val="2543311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read vs short read sequencing</a:t>
            </a:r>
          </a:p>
          <a:p>
            <a:r>
              <a:rPr lang="en-US" dirty="0"/>
              <a:t>150-300 bp reads vs 10kb</a:t>
            </a:r>
            <a:endParaRPr lang="en-US" baseline="0" dirty="0"/>
          </a:p>
          <a:p>
            <a:r>
              <a:rPr lang="en-US" baseline="0" dirty="0"/>
              <a:t>This allows detection of structural variation (inversion, translocation), repeat expansion (triplet repeat), phasing (are variants in cis or trans, did de novo variant occur on maternal or paternal allele), and distinguish pseudogenes from clinically relevant gene</a:t>
            </a:r>
          </a:p>
          <a:p>
            <a:r>
              <a:rPr lang="en-US" baseline="0" dirty="0"/>
              <a:t>Problem—it is expensive and a lot of data</a:t>
            </a:r>
          </a:p>
          <a:p>
            <a:r>
              <a:rPr lang="en-US" baseline="0" dirty="0"/>
              <a:t>Targeted long read—focus on a gene of interest if you have high suspicion the clinical phenotype fits with gene</a:t>
            </a:r>
          </a:p>
          <a:p>
            <a:r>
              <a:rPr lang="en-US" baseline="0" dirty="0"/>
              <a:t>Example: recessive disorder phenotype but only a single path variant detected with clinical testing. Targeted long read of that gene might find the second hit</a:t>
            </a:r>
            <a:endParaRPr lang="en-US" dirty="0"/>
          </a:p>
          <a:p>
            <a:endParaRPr lang="en-US" dirty="0"/>
          </a:p>
          <a:p>
            <a:r>
              <a:rPr lang="en-US" b="0" i="0" dirty="0">
                <a:solidFill>
                  <a:srgbClr val="020202"/>
                </a:solidFill>
                <a:effectLst/>
                <a:latin typeface="MuseoSans"/>
              </a:rPr>
              <a:t>Front. Genet., 07 May 2019 </a:t>
            </a:r>
            <a:r>
              <a:rPr lang="en-US" b="0" i="0" dirty="0" err="1">
                <a:solidFill>
                  <a:srgbClr val="020202"/>
                </a:solidFill>
                <a:effectLst/>
                <a:latin typeface="MuseoSans"/>
              </a:rPr>
              <a:t>Mantere</a:t>
            </a:r>
            <a:r>
              <a:rPr lang="en-US" b="0" i="0" dirty="0">
                <a:solidFill>
                  <a:srgbClr val="020202"/>
                </a:solidFill>
                <a:effectLst/>
                <a:latin typeface="MuseoSans"/>
              </a:rPr>
              <a:t> et al</a:t>
            </a:r>
            <a:endParaRPr lang="en-US" dirty="0"/>
          </a:p>
        </p:txBody>
      </p:sp>
      <p:sp>
        <p:nvSpPr>
          <p:cNvPr id="4" name="Slide Number Placeholder 3"/>
          <p:cNvSpPr>
            <a:spLocks noGrp="1"/>
          </p:cNvSpPr>
          <p:nvPr>
            <p:ph type="sldNum" sz="quarter" idx="5"/>
          </p:nvPr>
        </p:nvSpPr>
        <p:spPr/>
        <p:txBody>
          <a:bodyPr/>
          <a:lstStyle/>
          <a:p>
            <a:fld id="{3936ADE7-1F50-4493-81B3-32AA8F52E170}" type="slidenum">
              <a:rPr lang="en-US" smtClean="0"/>
              <a:t>33</a:t>
            </a:fld>
            <a:endParaRPr lang="en-US"/>
          </a:p>
        </p:txBody>
      </p:sp>
    </p:spTree>
    <p:extLst>
      <p:ext uri="{BB962C8B-B14F-4D97-AF65-F5344CB8AC3E}">
        <p14:creationId xmlns:p14="http://schemas.microsoft.com/office/powerpoint/2010/main" val="89959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lines of communication between clinicians and researchers is essential for moving more patients from undiagnosed, to diagnosed!</a:t>
            </a:r>
          </a:p>
          <a:p>
            <a:r>
              <a:rPr lang="en-US" dirty="0"/>
              <a:t>Ensure</a:t>
            </a:r>
            <a:r>
              <a:rPr lang="en-US" baseline="0" dirty="0"/>
              <a:t> appropriate clinical test done first—this provides answer (or non-answer) to patient with defined turn around time—and allows allocation of scarce research resources toward highest yield cases</a:t>
            </a:r>
            <a:endParaRPr lang="en-US" dirty="0"/>
          </a:p>
        </p:txBody>
      </p:sp>
      <p:sp>
        <p:nvSpPr>
          <p:cNvPr id="4" name="Slide Number Placeholder 3"/>
          <p:cNvSpPr>
            <a:spLocks noGrp="1"/>
          </p:cNvSpPr>
          <p:nvPr>
            <p:ph type="sldNum" sz="quarter" idx="5"/>
          </p:nvPr>
        </p:nvSpPr>
        <p:spPr/>
        <p:txBody>
          <a:bodyPr/>
          <a:lstStyle/>
          <a:p>
            <a:fld id="{3936ADE7-1F50-4493-81B3-32AA8F52E170}" type="slidenum">
              <a:rPr lang="en-US" smtClean="0"/>
              <a:t>34</a:t>
            </a:fld>
            <a:endParaRPr lang="en-US"/>
          </a:p>
        </p:txBody>
      </p:sp>
    </p:spTree>
    <p:extLst>
      <p:ext uri="{BB962C8B-B14F-4D97-AF65-F5344CB8AC3E}">
        <p14:creationId xmlns:p14="http://schemas.microsoft.com/office/powerpoint/2010/main" val="2850445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focused mostly on free resources</a:t>
            </a:r>
          </a:p>
          <a:p>
            <a:r>
              <a:rPr lang="en-US" dirty="0" err="1"/>
              <a:t>VarSeq</a:t>
            </a:r>
            <a:r>
              <a:rPr lang="en-US" dirty="0"/>
              <a:t> is not free but</a:t>
            </a:r>
            <a:r>
              <a:rPr lang="en-US" baseline="0" dirty="0"/>
              <a:t> it’s the one I am most familiar with because I’ve used it for a long time. </a:t>
            </a:r>
            <a:r>
              <a:rPr lang="en-US" dirty="0"/>
              <a:t>It is possible to filter in excel if you have the right type of file</a:t>
            </a:r>
          </a:p>
          <a:p>
            <a:r>
              <a:rPr lang="en-US" dirty="0"/>
              <a:t>I</a:t>
            </a:r>
            <a:r>
              <a:rPr lang="en-US" baseline="0" dirty="0"/>
              <a:t> like being able to filter variants myself but also work with someone in bioinformatics who uses a custom pipeline which incorporates phenotype terms. So it’s nice to see what each of us comes up with using different pipelines</a:t>
            </a:r>
          </a:p>
          <a:p>
            <a:endParaRPr lang="en-US" baseline="0" dirty="0"/>
          </a:p>
          <a:p>
            <a:r>
              <a:rPr lang="en-US" baseline="0" dirty="0"/>
              <a:t>Franklin by </a:t>
            </a:r>
            <a:r>
              <a:rPr lang="en-US" baseline="0" dirty="0" err="1"/>
              <a:t>genoox</a:t>
            </a:r>
            <a:r>
              <a:rPr lang="en-US" baseline="0" dirty="0"/>
              <a:t> is free and is a newer one I just learned about</a:t>
            </a:r>
            <a:endParaRPr lang="en-US" dirty="0"/>
          </a:p>
        </p:txBody>
      </p:sp>
      <p:sp>
        <p:nvSpPr>
          <p:cNvPr id="4" name="Slide Number Placeholder 3"/>
          <p:cNvSpPr>
            <a:spLocks noGrp="1"/>
          </p:cNvSpPr>
          <p:nvPr>
            <p:ph type="sldNum" sz="quarter" idx="5"/>
          </p:nvPr>
        </p:nvSpPr>
        <p:spPr/>
        <p:txBody>
          <a:bodyPr/>
          <a:lstStyle/>
          <a:p>
            <a:fld id="{3936ADE7-1F50-4493-81B3-32AA8F52E170}" type="slidenum">
              <a:rPr lang="en-US" smtClean="0"/>
              <a:t>35</a:t>
            </a:fld>
            <a:endParaRPr lang="en-US"/>
          </a:p>
        </p:txBody>
      </p:sp>
    </p:spTree>
    <p:extLst>
      <p:ext uri="{BB962C8B-B14F-4D97-AF65-F5344CB8AC3E}">
        <p14:creationId xmlns:p14="http://schemas.microsoft.com/office/powerpoint/2010/main" val="3771071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Diagnostic odyssey is the length of time and</a:t>
            </a:r>
            <a:r>
              <a:rPr lang="en-US" baseline="0" dirty="0"/>
              <a:t> the tests and medical visits a child and family goes on to move from undiagnosed to diagnosed</a:t>
            </a:r>
          </a:p>
          <a:p>
            <a:r>
              <a:rPr lang="en-US" baseline="0" dirty="0"/>
              <a:t>Bottleneck has shifted—first it was data acquisition (e.g., sequencing—Sanger is one gene at a time, now we can do genomes!)</a:t>
            </a:r>
          </a:p>
          <a:p>
            <a:r>
              <a:rPr lang="en-US" baseline="0" dirty="0"/>
              <a:t>Then, it was how to take all of the sequencing data and process it, align it. Solved with improved computing power.</a:t>
            </a:r>
          </a:p>
          <a:p>
            <a:r>
              <a:rPr lang="en-US" baseline="0" dirty="0"/>
              <a:t>But now, we have a bottle neck in the discovery area—how to analyze all of this data and interpret it in a meaningful way</a:t>
            </a:r>
          </a:p>
          <a:p>
            <a:endParaRPr lang="en-US" baseline="0" dirty="0"/>
          </a:p>
          <a:p>
            <a:r>
              <a:rPr lang="en-US" baseline="0" dirty="0"/>
              <a:t>Another bottleneck not pictured here is the process of validating a candidate variant—finding more patients, generating a model organism or in vitro model, and even before that, finding someone who has the expertise, funding, and inclination to generate a model. Given this new bottle neck it is more important than ever to have clinician-researcher communication and partnerships.</a:t>
            </a:r>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4</a:t>
            </a:fld>
            <a:endParaRPr lang="en-US"/>
          </a:p>
        </p:txBody>
      </p:sp>
    </p:spTree>
    <p:extLst>
      <p:ext uri="{BB962C8B-B14F-4D97-AF65-F5344CB8AC3E}">
        <p14:creationId xmlns:p14="http://schemas.microsoft.com/office/powerpoint/2010/main" val="111880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considering a patient with multiple anomalies, what type of causal variant are we expecting? What type of variant are we looking for on the diagnostic odyssey?</a:t>
            </a:r>
          </a:p>
          <a:p>
            <a:r>
              <a:rPr lang="en-US" baseline="0" dirty="0"/>
              <a:t>Generally, we are looking for RARE and PATHOGENIC variants that cause the majority of the patient’s presentation (aka, Mendelian)</a:t>
            </a:r>
          </a:p>
          <a:p>
            <a:r>
              <a:rPr lang="en-US" baseline="0" dirty="0"/>
              <a:t>Multifactorial phenotypes in singles are not high yield for gene discovery because there are probably multiple variants contributing, plus environment (e.g., unilateral CL) (as mentioned yesterday—talk about non-syndromic cl</a:t>
            </a:r>
          </a:p>
          <a:p>
            <a:r>
              <a:rPr lang="en-US" baseline="0" dirty="0"/>
              <a:t>A variant that is common—meaning it is found in the general population—is unlikely to be causing a severe congenital anomaly</a:t>
            </a:r>
          </a:p>
          <a:p>
            <a:r>
              <a:rPr lang="en-US" baseline="0" dirty="0"/>
              <a:t>Common variants can CERTAINLY contribute to disease, as you can see here in this threshold model for Mendelian and complex traits. But, an individual common variant would be anticipated to have a smaller effect, therefore lower yield for in vivo or in vitro modeling in a model organism.</a:t>
            </a:r>
          </a:p>
          <a:p>
            <a:r>
              <a:rPr lang="en-US" dirty="0"/>
              <a:t>In contrast—we anticipate </a:t>
            </a:r>
            <a:r>
              <a:rPr lang="en-US" baseline="0" dirty="0"/>
              <a:t>rare pathogenic variants will be highly penetrant</a:t>
            </a:r>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5</a:t>
            </a:fld>
            <a:endParaRPr lang="en-US"/>
          </a:p>
        </p:txBody>
      </p:sp>
    </p:spTree>
    <p:extLst>
      <p:ext uri="{BB962C8B-B14F-4D97-AF65-F5344CB8AC3E}">
        <p14:creationId xmlns:p14="http://schemas.microsoft.com/office/powerpoint/2010/main" val="2566040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variant/gene</a:t>
            </a:r>
            <a:r>
              <a:rPr lang="en-US" baseline="0" dirty="0"/>
              <a:t> validation remains a bottleneck in gene discovery</a:t>
            </a:r>
          </a:p>
          <a:p>
            <a:r>
              <a:rPr lang="en-US" baseline="0" dirty="0"/>
              <a:t>So, you might find yourself approached by a clinician with a patient who has a variant in a candidate gene</a:t>
            </a:r>
          </a:p>
          <a:p>
            <a:r>
              <a:rPr lang="en-US" baseline="0" dirty="0"/>
              <a:t>Goals of the next 30 min or so are to walk through tools and considerations to help you decide if a candidate variant/gene is worth your resources</a:t>
            </a:r>
            <a:endParaRPr lang="en-US" dirty="0"/>
          </a:p>
          <a:p>
            <a:r>
              <a:rPr lang="en-US" dirty="0"/>
              <a:t>Patient gene</a:t>
            </a:r>
            <a:r>
              <a:rPr lang="en-US" dirty="0">
                <a:sym typeface="Wingdings" panose="05000000000000000000" pitchFamily="2" charset="2"/>
              </a:rPr>
              <a:t> researcher</a:t>
            </a:r>
          </a:p>
          <a:p>
            <a:r>
              <a:rPr lang="en-US" dirty="0">
                <a:sym typeface="Wingdings" panose="05000000000000000000" pitchFamily="2" charset="2"/>
              </a:rPr>
              <a:t>Researcher gene patient</a:t>
            </a:r>
          </a:p>
          <a:p>
            <a:r>
              <a:rPr lang="en-US" dirty="0">
                <a:sym typeface="Wingdings" panose="05000000000000000000" pitchFamily="2" charset="2"/>
              </a:rPr>
              <a:t>Major</a:t>
            </a:r>
            <a:r>
              <a:rPr lang="en-US" baseline="0" dirty="0">
                <a:sym typeface="Wingdings" panose="05000000000000000000" pitchFamily="2" charset="2"/>
              </a:rPr>
              <a:t> bottleneck in gene-discovery process is validation of variants as causal—e.g., the work done by scientists to develop model organisms or in vitro model </a:t>
            </a:r>
          </a:p>
          <a:p>
            <a:r>
              <a:rPr lang="en-US" baseline="0" dirty="0">
                <a:sym typeface="Wingdings" panose="05000000000000000000" pitchFamily="2" charset="2"/>
              </a:rPr>
              <a:t>So, it is really important </a:t>
            </a:r>
            <a:endParaRPr lang="en-US"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When Sam asked</a:t>
            </a:r>
            <a:r>
              <a:rPr lang="en-US" baseline="0" dirty="0">
                <a:sym typeface="Wingdings" panose="05000000000000000000" pitchFamily="2" charset="2"/>
              </a:rPr>
              <a:t> me to talk about this topic, it was after she and I had several conversations about a patient with a variant in a gene that Sam studies. The patient’s variant was identified via clinical exome sequencing, and their phenotype was suggestive of a ciliopathy. But, the gene is not associated with human disease.  Sam had been approached by the patient’s geneticist to see if she and her lab were interested in investigating the pathogenicity of this variant and our conversations surrounded how to interpret the variant and make this decision. So, the goal of today’s presentation is to review the current clinical genetics workflow for children with structural birth defects (or other issues suggestive of a Mendelian/monogenic diagnosis), and how basic scientists can intersect with clinicians and patients whose genetic diagnoses or undiagnosed phenotypes may be informative to your laboratory studies. </a:t>
            </a:r>
          </a:p>
          <a:p>
            <a:endParaRPr lang="en-US" baseline="0" dirty="0">
              <a:sym typeface="Wingdings" panose="05000000000000000000" pitchFamily="2" charset="2"/>
            </a:endParaRPr>
          </a:p>
          <a:p>
            <a:r>
              <a:rPr lang="en-US" baseline="0" dirty="0">
                <a:sym typeface="Wingdings" panose="05000000000000000000" pitchFamily="2" charset="2"/>
              </a:rPr>
              <a:t>So the goal of this presentation is to provide information to you about how to assess whether a variant/gene presented to you by a clinician is a good “candidate” for patient’s phenotype, and potentially worth your resources to validate in vitro or in vivo</a:t>
            </a:r>
          </a:p>
          <a:p>
            <a:endParaRPr lang="en-US" baseline="0" dirty="0">
              <a:sym typeface="Wingdings" panose="05000000000000000000" pitchFamily="2" charset="2"/>
            </a:endParaRPr>
          </a:p>
          <a:p>
            <a:r>
              <a:rPr lang="en-US" baseline="0" dirty="0">
                <a:sym typeface="Wingdings" panose="05000000000000000000" pitchFamily="2" charset="2"/>
              </a:rPr>
              <a:t>And the converse is also true—if you are studying a particular gene or pathway, how can you find patients who may have disease caused by variation in that gene</a:t>
            </a:r>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6</a:t>
            </a:fld>
            <a:endParaRPr lang="en-US"/>
          </a:p>
        </p:txBody>
      </p:sp>
    </p:spTree>
    <p:extLst>
      <p:ext uri="{BB962C8B-B14F-4D97-AF65-F5344CB8AC3E}">
        <p14:creationId xmlns:p14="http://schemas.microsoft.com/office/powerpoint/2010/main" val="3253948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Mutation is out</a:t>
            </a:r>
          </a:p>
        </p:txBody>
      </p:sp>
      <p:sp>
        <p:nvSpPr>
          <p:cNvPr id="4" name="Slide Number Placeholder 3"/>
          <p:cNvSpPr>
            <a:spLocks noGrp="1"/>
          </p:cNvSpPr>
          <p:nvPr>
            <p:ph type="sldNum" sz="quarter" idx="10"/>
          </p:nvPr>
        </p:nvSpPr>
        <p:spPr/>
        <p:txBody>
          <a:bodyPr/>
          <a:lstStyle/>
          <a:p>
            <a:fld id="{3936ADE7-1F50-4493-81B3-32AA8F52E170}" type="slidenum">
              <a:rPr lang="en-US" smtClean="0"/>
              <a:t>7</a:t>
            </a:fld>
            <a:endParaRPr lang="en-US"/>
          </a:p>
        </p:txBody>
      </p:sp>
    </p:spTree>
    <p:extLst>
      <p:ext uri="{BB962C8B-B14F-4D97-AF65-F5344CB8AC3E}">
        <p14:creationId xmlns:p14="http://schemas.microsoft.com/office/powerpoint/2010/main" val="95565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a:t>
            </a:r>
            <a:r>
              <a:rPr lang="en-US" baseline="0" dirty="0"/>
              <a:t> example of a gene with known association to human disease, but novel variant and found in a child with a novel phenotype</a:t>
            </a:r>
          </a:p>
          <a:p>
            <a:r>
              <a:rPr lang="en-US" baseline="0" dirty="0"/>
              <a:t>Prior association with just craniofacial and limb defects</a:t>
            </a:r>
          </a:p>
          <a:p>
            <a:r>
              <a:rPr lang="en-US" baseline="0" dirty="0"/>
              <a:t>This child has those, but also has infantile spasms and severe </a:t>
            </a:r>
            <a:r>
              <a:rPr lang="en-US" baseline="0" dirty="0" err="1"/>
              <a:t>hypotonia</a:t>
            </a:r>
            <a:endParaRPr lang="en-US" baseline="0" dirty="0"/>
          </a:p>
          <a:p>
            <a:r>
              <a:rPr lang="en-US" baseline="0" dirty="0"/>
              <a:t>To illustrate the process of evaluating whether a variant is a good candidate I will use this example </a:t>
            </a:r>
            <a:endParaRPr lang="en-US" dirty="0"/>
          </a:p>
          <a:p>
            <a:endParaRPr lang="en-US" dirty="0"/>
          </a:p>
          <a:p>
            <a:r>
              <a:rPr lang="en-US" dirty="0"/>
              <a:t>Missense variant</a:t>
            </a:r>
          </a:p>
          <a:p>
            <a:r>
              <a:rPr lang="en-US" dirty="0"/>
              <a:t>While this</a:t>
            </a:r>
            <a:r>
              <a:rPr lang="en-US" baseline="0" dirty="0"/>
              <a:t> is a gene with known association to human disease, in 2015 there only 3 published patients and none had seizures or </a:t>
            </a:r>
            <a:r>
              <a:rPr lang="en-US" baseline="0" dirty="0" err="1"/>
              <a:t>hypotonia</a:t>
            </a:r>
            <a:r>
              <a:rPr lang="en-US" baseline="0" dirty="0"/>
              <a:t>.</a:t>
            </a:r>
          </a:p>
          <a:p>
            <a:r>
              <a:rPr lang="en-US" baseline="0" dirty="0"/>
              <a:t>But their variants were located in different part of POLR1A</a:t>
            </a:r>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8</a:t>
            </a:fld>
            <a:endParaRPr lang="en-US"/>
          </a:p>
        </p:txBody>
      </p:sp>
    </p:spTree>
    <p:extLst>
      <p:ext uri="{BB962C8B-B14F-4D97-AF65-F5344CB8AC3E}">
        <p14:creationId xmlns:p14="http://schemas.microsoft.com/office/powerpoint/2010/main" val="3666747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Animal model summary</a:t>
            </a:r>
          </a:p>
          <a:p>
            <a:r>
              <a:rPr lang="en-US" dirty="0"/>
              <a:t>“allelic variants”</a:t>
            </a:r>
          </a:p>
          <a:p>
            <a:r>
              <a:rPr lang="en-US" dirty="0"/>
              <a:t>Not perfect—if it is a really</a:t>
            </a:r>
            <a:r>
              <a:rPr lang="en-US" baseline="0" dirty="0"/>
              <a:t> recently identified gene/disease association, might not be in </a:t>
            </a:r>
            <a:r>
              <a:rPr lang="en-US" baseline="0" dirty="0" err="1"/>
              <a:t>omim</a:t>
            </a:r>
            <a:r>
              <a:rPr lang="en-US" baseline="0" dirty="0"/>
              <a:t> yet</a:t>
            </a:r>
            <a:endParaRPr lang="en-US" dirty="0"/>
          </a:p>
        </p:txBody>
      </p:sp>
      <p:sp>
        <p:nvSpPr>
          <p:cNvPr id="4" name="Slide Number Placeholder 3"/>
          <p:cNvSpPr>
            <a:spLocks noGrp="1"/>
          </p:cNvSpPr>
          <p:nvPr>
            <p:ph type="sldNum" sz="quarter" idx="10"/>
          </p:nvPr>
        </p:nvSpPr>
        <p:spPr/>
        <p:txBody>
          <a:bodyPr/>
          <a:lstStyle/>
          <a:p>
            <a:fld id="{3936ADE7-1F50-4493-81B3-32AA8F52E170}" type="slidenum">
              <a:rPr lang="en-US" smtClean="0"/>
              <a:t>9</a:t>
            </a:fld>
            <a:endParaRPr lang="en-US"/>
          </a:p>
        </p:txBody>
      </p:sp>
    </p:spTree>
    <p:extLst>
      <p:ext uri="{BB962C8B-B14F-4D97-AF65-F5344CB8AC3E}">
        <p14:creationId xmlns:p14="http://schemas.microsoft.com/office/powerpoint/2010/main" val="417022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1645F4-BE47-4B68-AAB5-66E277450976}"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7DB25-1BD7-4557-8697-E266D7E7297E}" type="slidenum">
              <a:rPr lang="en-US" smtClean="0"/>
              <a:t>‹#›</a:t>
            </a:fld>
            <a:endParaRPr lang="en-US"/>
          </a:p>
        </p:txBody>
      </p:sp>
      <p:sp>
        <p:nvSpPr>
          <p:cNvPr id="9" name="Title 1"/>
          <p:cNvSpPr>
            <a:spLocks noGrp="1"/>
          </p:cNvSpPr>
          <p:nvPr>
            <p:ph type="ctrTitle"/>
          </p:nvPr>
        </p:nvSpPr>
        <p:spPr>
          <a:xfrm>
            <a:off x="838200" y="1371599"/>
            <a:ext cx="9144000" cy="2138363"/>
          </a:xfrm>
        </p:spPr>
        <p:txBody>
          <a:bodyPr anchor="b"/>
          <a:lstStyle>
            <a:lvl1pPr algn="l">
              <a:defRPr sz="6000"/>
            </a:lvl1pPr>
          </a:lstStyle>
          <a:p>
            <a:r>
              <a:rPr lang="en-US"/>
              <a:t>Click to edit Master title style</a:t>
            </a:r>
            <a:endParaRPr lang="en-US" dirty="0"/>
          </a:p>
        </p:txBody>
      </p:sp>
      <p:sp>
        <p:nvSpPr>
          <p:cNvPr id="10" name="Subtitle 2"/>
          <p:cNvSpPr>
            <a:spLocks noGrp="1"/>
          </p:cNvSpPr>
          <p:nvPr>
            <p:ph type="subTitle" idx="1"/>
          </p:nvPr>
        </p:nvSpPr>
        <p:spPr>
          <a:xfrm>
            <a:off x="8382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7768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0"/>
            <a:ext cx="10972800" cy="37070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37808-9EA8-0546-B3A0-3C354F8812A3}"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7313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837808-9EA8-0546-B3A0-3C354F8812A3}"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Title 1"/>
          <p:cNvSpPr txBox="1">
            <a:spLocks/>
          </p:cNvSpPr>
          <p:nvPr userDrawn="1"/>
        </p:nvSpPr>
        <p:spPr>
          <a:xfrm>
            <a:off x="963613" y="3866695"/>
            <a:ext cx="10363200" cy="13620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a:t>Click to edit Master title style</a:t>
            </a:r>
          </a:p>
        </p:txBody>
      </p:sp>
      <p:sp>
        <p:nvSpPr>
          <p:cNvPr id="7" name="Text Placeholder 2"/>
          <p:cNvSpPr>
            <a:spLocks noGrp="1"/>
          </p:cNvSpPr>
          <p:nvPr>
            <p:ph type="body" idx="12"/>
          </p:nvPr>
        </p:nvSpPr>
        <p:spPr>
          <a:xfrm>
            <a:off x="963613" y="2366508"/>
            <a:ext cx="10363200" cy="1500187"/>
          </a:xfrm>
        </p:spPr>
        <p:txBody>
          <a:bodyPr anchor="b"/>
          <a:lstStyle>
            <a:lvl1pPr marL="0" indent="0">
              <a:buNone/>
              <a:defRPr sz="2000">
                <a:solidFill>
                  <a:srgbClr val="565A5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97717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368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368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837808-9EA8-0546-B3A0-3C354F8812A3}"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1674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645F4-BE47-4B68-AAB5-66E277450976}"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7DB25-1BD7-4557-8697-E266D7E7297E}" type="slidenum">
              <a:rPr lang="en-US" smtClean="0"/>
              <a:t>‹#›</a:t>
            </a:fld>
            <a:endParaRPr lang="en-US"/>
          </a:p>
        </p:txBody>
      </p:sp>
    </p:spTree>
    <p:extLst>
      <p:ext uri="{BB962C8B-B14F-4D97-AF65-F5344CB8AC3E}">
        <p14:creationId xmlns:p14="http://schemas.microsoft.com/office/powerpoint/2010/main" val="2014341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1645F4-BE47-4B68-AAB5-66E277450976}"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7DB25-1BD7-4557-8697-E266D7E7297E}" type="slidenum">
              <a:rPr lang="en-US" smtClean="0"/>
              <a:t>‹#›</a:t>
            </a:fld>
            <a:endParaRPr lang="en-US"/>
          </a:p>
        </p:txBody>
      </p:sp>
      <p:sp>
        <p:nvSpPr>
          <p:cNvPr id="7" name="Title 1"/>
          <p:cNvSpPr>
            <a:spLocks noGrp="1"/>
          </p:cNvSpPr>
          <p:nvPr>
            <p:ph type="title"/>
          </p:nvPr>
        </p:nvSpPr>
        <p:spPr>
          <a:xfrm>
            <a:off x="963613" y="3866695"/>
            <a:ext cx="10363200" cy="1362075"/>
          </a:xfrm>
        </p:spPr>
        <p:txBody>
          <a:bodyPr anchor="t"/>
          <a:lstStyle>
            <a:lvl1pPr algn="l">
              <a:defRPr sz="4000" b="1" cap="all"/>
            </a:lvl1pPr>
          </a:lstStyle>
          <a:p>
            <a:r>
              <a:rPr lang="en-US"/>
              <a:t>Click to edit Master title style</a:t>
            </a:r>
            <a:endParaRPr lang="en-US" dirty="0"/>
          </a:p>
        </p:txBody>
      </p:sp>
      <p:sp>
        <p:nvSpPr>
          <p:cNvPr id="8" name="Text Placeholder 2"/>
          <p:cNvSpPr>
            <a:spLocks noGrp="1"/>
          </p:cNvSpPr>
          <p:nvPr>
            <p:ph type="body" idx="1"/>
          </p:nvPr>
        </p:nvSpPr>
        <p:spPr>
          <a:xfrm>
            <a:off x="963613" y="236650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6483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844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844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1645F4-BE47-4B68-AAB5-66E277450976}"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7DB25-1BD7-4557-8697-E266D7E7297E}" type="slidenum">
              <a:rPr lang="en-US" smtClean="0"/>
              <a:t>‹#›</a:t>
            </a:fld>
            <a:endParaRPr lang="en-US"/>
          </a:p>
        </p:txBody>
      </p:sp>
    </p:spTree>
    <p:extLst>
      <p:ext uri="{BB962C8B-B14F-4D97-AF65-F5344CB8AC3E}">
        <p14:creationId xmlns:p14="http://schemas.microsoft.com/office/powerpoint/2010/main" val="4055355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0"/>
            <a:ext cx="2844800" cy="365125"/>
          </a:xfrm>
        </p:spPr>
        <p:txBody>
          <a:bodyPr/>
          <a:lstStyle/>
          <a:p>
            <a:fld id="{834921E8-8092-144C-B40A-B56247DFD24B}"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ctrTitle"/>
          </p:nvPr>
        </p:nvSpPr>
        <p:spPr>
          <a:xfrm>
            <a:off x="609600" y="1371599"/>
            <a:ext cx="9144000" cy="2138363"/>
          </a:xfrm>
        </p:spPr>
        <p:txBody>
          <a:bodyPr anchor="b"/>
          <a:lstStyle>
            <a:lvl1pPr algn="l">
              <a:defRPr sz="6000"/>
            </a:lvl1pPr>
          </a:lstStyle>
          <a:p>
            <a:r>
              <a:rPr lang="en-US"/>
              <a:t>Click to edit Master title style</a:t>
            </a:r>
            <a:endParaRPr lang="en-US" dirty="0"/>
          </a:p>
        </p:txBody>
      </p:sp>
      <p:sp>
        <p:nvSpPr>
          <p:cNvPr id="8" name="Subtitle 2"/>
          <p:cNvSpPr>
            <a:spLocks noGrp="1"/>
          </p:cNvSpPr>
          <p:nvPr>
            <p:ph type="subTitle" idx="1"/>
          </p:nvPr>
        </p:nvSpPr>
        <p:spPr>
          <a:xfrm>
            <a:off x="6096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1729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3650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4921E8-8092-144C-B40A-B56247DFD24B}"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2990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3866695"/>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613" y="236650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4921E8-8092-144C-B40A-B56247DFD24B}"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99660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368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368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4921E8-8092-144C-B40A-B56247DFD24B}"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9919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0"/>
            <a:ext cx="2844800" cy="365125"/>
          </a:xfrm>
        </p:spPr>
        <p:txBody>
          <a:bodyPr/>
          <a:lstStyle/>
          <a:p>
            <a:fld id="{EA837808-9EA8-0546-B3A0-3C354F8812A3}"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ctrTitle"/>
          </p:nvPr>
        </p:nvSpPr>
        <p:spPr>
          <a:xfrm>
            <a:off x="609600" y="1371599"/>
            <a:ext cx="9144000" cy="2138363"/>
          </a:xfrm>
        </p:spPr>
        <p:txBody>
          <a:bodyPr anchor="b"/>
          <a:lstStyle>
            <a:lvl1pPr algn="l">
              <a:defRPr sz="6000"/>
            </a:lvl1pPr>
          </a:lstStyle>
          <a:p>
            <a:r>
              <a:rPr lang="en-US"/>
              <a:t>Click to edit Master title style</a:t>
            </a:r>
            <a:endParaRPr lang="en-US" dirty="0"/>
          </a:p>
        </p:txBody>
      </p:sp>
      <p:sp>
        <p:nvSpPr>
          <p:cNvPr id="8" name="Subtitle 2"/>
          <p:cNvSpPr>
            <a:spLocks noGrp="1"/>
          </p:cNvSpPr>
          <p:nvPr>
            <p:ph type="subTitle" idx="1"/>
          </p:nvPr>
        </p:nvSpPr>
        <p:spPr>
          <a:xfrm>
            <a:off x="6096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48934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0005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13750"/>
            <a:ext cx="10515600" cy="38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10499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645F4-BE47-4B68-AAB5-66E277450976}" type="datetimeFigureOut">
              <a:rPr lang="en-US" smtClean="0"/>
              <a:t>11/4/2021</a:t>
            </a:fld>
            <a:endParaRPr lang="en-US"/>
          </a:p>
        </p:txBody>
      </p:sp>
      <p:sp>
        <p:nvSpPr>
          <p:cNvPr id="5" name="Footer Placeholder 4"/>
          <p:cNvSpPr>
            <a:spLocks noGrp="1"/>
          </p:cNvSpPr>
          <p:nvPr>
            <p:ph type="ftr" sz="quarter" idx="3"/>
          </p:nvPr>
        </p:nvSpPr>
        <p:spPr>
          <a:xfrm>
            <a:off x="1888177"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02977"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7DB25-1BD7-4557-8697-E266D7E7297E}" type="slidenum">
              <a:rPr lang="en-US" smtClean="0"/>
              <a:t>‹#›</a:t>
            </a:fld>
            <a:endParaRPr lang="en-US"/>
          </a:p>
        </p:txBody>
      </p:sp>
    </p:spTree>
    <p:extLst>
      <p:ext uri="{BB962C8B-B14F-4D97-AF65-F5344CB8AC3E}">
        <p14:creationId xmlns:p14="http://schemas.microsoft.com/office/powerpoint/2010/main" val="2509105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37165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921E8-8092-144C-B40A-B56247DFD24B}" type="datetimeFigureOut">
              <a:rPr lang="en-US" smtClean="0"/>
              <a:t>11/4/2021</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3735078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36786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37808-9EA8-0546-B3A0-3C354F8812A3}" type="datetimeFigureOut">
              <a:rPr lang="en-US" smtClean="0"/>
              <a:t>11/4/2021</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5473695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string-db.org/" TargetMode="External"/><Relationship Id="rId3" Type="http://schemas.openxmlformats.org/officeDocument/2006/relationships/hyperlink" Target="https://gnomad.broadinstitute.org/" TargetMode="External"/><Relationship Id="rId7" Type="http://schemas.openxmlformats.org/officeDocument/2006/relationships/hyperlink" Target="https://genematcher.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ncbi.nlm.nih.gov/clinvar/" TargetMode="External"/><Relationship Id="rId5" Type="http://schemas.openxmlformats.org/officeDocument/2006/relationships/hyperlink" Target="https://omim.org/" TargetMode="External"/><Relationship Id="rId10" Type="http://schemas.openxmlformats.org/officeDocument/2006/relationships/image" Target="../media/image45.png"/><Relationship Id="rId4" Type="http://schemas.openxmlformats.org/officeDocument/2006/relationships/hyperlink" Target="https://varsome.com/" TargetMode="External"/><Relationship Id="rId9"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322F-4ED4-47C7-8D18-7899EAD94681}"/>
              </a:ext>
            </a:extLst>
          </p:cNvPr>
          <p:cNvSpPr>
            <a:spLocks noGrp="1"/>
          </p:cNvSpPr>
          <p:nvPr>
            <p:ph type="ctrTitle"/>
          </p:nvPr>
        </p:nvSpPr>
        <p:spPr>
          <a:xfrm>
            <a:off x="838200" y="1515981"/>
            <a:ext cx="9144000" cy="2138363"/>
          </a:xfrm>
        </p:spPr>
        <p:txBody>
          <a:bodyPr>
            <a:normAutofit fontScale="90000"/>
          </a:bodyPr>
          <a:lstStyle/>
          <a:p>
            <a:r>
              <a:rPr lang="en-US" dirty="0"/>
              <a:t>Genomic Variant Interpretation for Diagnosis and Discovery</a:t>
            </a:r>
          </a:p>
        </p:txBody>
      </p:sp>
      <p:sp>
        <p:nvSpPr>
          <p:cNvPr id="3" name="Subtitle 2">
            <a:extLst>
              <a:ext uri="{FF2B5EF4-FFF2-40B4-BE49-F238E27FC236}">
                <a16:creationId xmlns:a16="http://schemas.microsoft.com/office/drawing/2014/main" id="{E5712456-B2B3-4B65-B385-615F4A617271}"/>
              </a:ext>
            </a:extLst>
          </p:cNvPr>
          <p:cNvSpPr>
            <a:spLocks noGrp="1"/>
          </p:cNvSpPr>
          <p:nvPr>
            <p:ph type="subTitle" idx="1"/>
          </p:nvPr>
        </p:nvSpPr>
        <p:spPr>
          <a:xfrm>
            <a:off x="838200" y="4112274"/>
            <a:ext cx="9144000" cy="1950046"/>
          </a:xfrm>
        </p:spPr>
        <p:txBody>
          <a:bodyPr>
            <a:normAutofit/>
          </a:bodyPr>
          <a:lstStyle/>
          <a:p>
            <a:pPr>
              <a:spcBef>
                <a:spcPts val="0"/>
              </a:spcBef>
            </a:pPr>
            <a:r>
              <a:rPr lang="en-US" dirty="0"/>
              <a:t>Nicole Weaver, MD</a:t>
            </a:r>
          </a:p>
          <a:p>
            <a:pPr>
              <a:spcBef>
                <a:spcPts val="0"/>
              </a:spcBef>
            </a:pPr>
            <a:endParaRPr lang="en-US" dirty="0"/>
          </a:p>
          <a:p>
            <a:pPr>
              <a:spcBef>
                <a:spcPts val="0"/>
              </a:spcBef>
            </a:pPr>
            <a:r>
              <a:rPr lang="en-US" sz="2000" dirty="0"/>
              <a:t>Society for Craniofacial Genetics and Developmental Biology</a:t>
            </a:r>
          </a:p>
          <a:p>
            <a:pPr>
              <a:spcBef>
                <a:spcPts val="0"/>
              </a:spcBef>
            </a:pPr>
            <a:r>
              <a:rPr lang="en-US" sz="2000" dirty="0"/>
              <a:t>Annual Meeting</a:t>
            </a:r>
          </a:p>
          <a:p>
            <a:pPr>
              <a:spcBef>
                <a:spcPts val="0"/>
              </a:spcBef>
            </a:pPr>
            <a:r>
              <a:rPr lang="en-US" sz="2000" dirty="0"/>
              <a:t>October 19, 2021</a:t>
            </a:r>
          </a:p>
        </p:txBody>
      </p:sp>
    </p:spTree>
    <p:extLst>
      <p:ext uri="{BB962C8B-B14F-4D97-AF65-F5344CB8AC3E}">
        <p14:creationId xmlns:p14="http://schemas.microsoft.com/office/powerpoint/2010/main" val="338142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81B3-BBFA-48E6-9101-95C9B6D141FE}"/>
              </a:ext>
            </a:extLst>
          </p:cNvPr>
          <p:cNvSpPr>
            <a:spLocks noGrp="1"/>
          </p:cNvSpPr>
          <p:nvPr>
            <p:ph type="title"/>
          </p:nvPr>
        </p:nvSpPr>
        <p:spPr/>
        <p:txBody>
          <a:bodyPr/>
          <a:lstStyle/>
          <a:p>
            <a:r>
              <a:rPr lang="en-US" dirty="0"/>
              <a:t>Other considerations</a:t>
            </a:r>
          </a:p>
        </p:txBody>
      </p:sp>
      <p:sp>
        <p:nvSpPr>
          <p:cNvPr id="3" name="Content Placeholder 2">
            <a:extLst>
              <a:ext uri="{FF2B5EF4-FFF2-40B4-BE49-F238E27FC236}">
                <a16:creationId xmlns:a16="http://schemas.microsoft.com/office/drawing/2014/main" id="{63F459BB-831E-49EA-A21C-CAC8BC5695C9}"/>
              </a:ext>
            </a:extLst>
          </p:cNvPr>
          <p:cNvSpPr>
            <a:spLocks noGrp="1"/>
          </p:cNvSpPr>
          <p:nvPr>
            <p:ph idx="1"/>
          </p:nvPr>
        </p:nvSpPr>
        <p:spPr/>
        <p:txBody>
          <a:bodyPr>
            <a:normAutofit lnSpcReduction="10000"/>
          </a:bodyPr>
          <a:lstStyle/>
          <a:p>
            <a:r>
              <a:rPr lang="en-US" dirty="0"/>
              <a:t>Population data</a:t>
            </a:r>
          </a:p>
          <a:p>
            <a:r>
              <a:rPr lang="en-US" dirty="0"/>
              <a:t>Computational and predictive data</a:t>
            </a:r>
          </a:p>
          <a:p>
            <a:r>
              <a:rPr lang="en-US" dirty="0"/>
              <a:t>Functional data</a:t>
            </a:r>
          </a:p>
          <a:p>
            <a:r>
              <a:rPr lang="en-US" dirty="0"/>
              <a:t>Segregation data</a:t>
            </a:r>
          </a:p>
          <a:p>
            <a:r>
              <a:rPr lang="en-US" dirty="0"/>
              <a:t>De novo data</a:t>
            </a:r>
          </a:p>
          <a:p>
            <a:r>
              <a:rPr lang="en-US" dirty="0"/>
              <a:t>Allelic data</a:t>
            </a:r>
          </a:p>
          <a:p>
            <a:r>
              <a:rPr lang="en-US" dirty="0"/>
              <a:t>Other database</a:t>
            </a:r>
          </a:p>
          <a:p>
            <a:r>
              <a:rPr lang="en-US" dirty="0"/>
              <a:t>Other data</a:t>
            </a:r>
          </a:p>
        </p:txBody>
      </p:sp>
      <p:pic>
        <p:nvPicPr>
          <p:cNvPr id="5" name="Picture 4">
            <a:extLst>
              <a:ext uri="{FF2B5EF4-FFF2-40B4-BE49-F238E27FC236}">
                <a16:creationId xmlns:a16="http://schemas.microsoft.com/office/drawing/2014/main" id="{F79E5E58-B376-4AE5-8375-C6C931A50C3E}"/>
              </a:ext>
            </a:extLst>
          </p:cNvPr>
          <p:cNvPicPr>
            <a:picLocks noChangeAspect="1"/>
          </p:cNvPicPr>
          <p:nvPr/>
        </p:nvPicPr>
        <p:blipFill>
          <a:blip r:embed="rId3"/>
          <a:stretch>
            <a:fillRect/>
          </a:stretch>
        </p:blipFill>
        <p:spPr>
          <a:xfrm>
            <a:off x="5335321" y="3452040"/>
            <a:ext cx="6591300" cy="3086100"/>
          </a:xfrm>
          <a:prstGeom prst="rect">
            <a:avLst/>
          </a:prstGeom>
        </p:spPr>
      </p:pic>
      <p:pic>
        <p:nvPicPr>
          <p:cNvPr id="7" name="Picture 6">
            <a:extLst>
              <a:ext uri="{FF2B5EF4-FFF2-40B4-BE49-F238E27FC236}">
                <a16:creationId xmlns:a16="http://schemas.microsoft.com/office/drawing/2014/main" id="{D1CB0313-0ACD-416A-8320-873DF17CD5A8}"/>
              </a:ext>
            </a:extLst>
          </p:cNvPr>
          <p:cNvPicPr>
            <a:picLocks noChangeAspect="1"/>
          </p:cNvPicPr>
          <p:nvPr/>
        </p:nvPicPr>
        <p:blipFill>
          <a:blip r:embed="rId4"/>
          <a:stretch>
            <a:fillRect/>
          </a:stretch>
        </p:blipFill>
        <p:spPr>
          <a:xfrm>
            <a:off x="9362084" y="6492875"/>
            <a:ext cx="2466975" cy="247650"/>
          </a:xfrm>
          <a:prstGeom prst="rect">
            <a:avLst/>
          </a:prstGeom>
        </p:spPr>
      </p:pic>
    </p:spTree>
    <p:extLst>
      <p:ext uri="{BB962C8B-B14F-4D97-AF65-F5344CB8AC3E}">
        <p14:creationId xmlns:p14="http://schemas.microsoft.com/office/powerpoint/2010/main" val="921314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use population data?</a:t>
            </a:r>
          </a:p>
        </p:txBody>
      </p:sp>
      <p:pic>
        <p:nvPicPr>
          <p:cNvPr id="4" name="Content Placeholder 3"/>
          <p:cNvPicPr>
            <a:picLocks noGrp="1" noChangeAspect="1"/>
          </p:cNvPicPr>
          <p:nvPr>
            <p:ph idx="1"/>
          </p:nvPr>
        </p:nvPicPr>
        <p:blipFill>
          <a:blip r:embed="rId3"/>
          <a:stretch>
            <a:fillRect/>
          </a:stretch>
        </p:blipFill>
        <p:spPr>
          <a:xfrm>
            <a:off x="1493921" y="1500772"/>
            <a:ext cx="8828329" cy="4351338"/>
          </a:xfrm>
          <a:prstGeom prst="rect">
            <a:avLst/>
          </a:prstGeom>
        </p:spPr>
      </p:pic>
    </p:spTree>
    <p:extLst>
      <p:ext uri="{BB962C8B-B14F-4D97-AF65-F5344CB8AC3E}">
        <p14:creationId xmlns:p14="http://schemas.microsoft.com/office/powerpoint/2010/main" val="1464606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0" y="14006"/>
            <a:ext cx="12192000" cy="5239003"/>
          </a:xfrm>
          <a:prstGeom prst="rect">
            <a:avLst/>
          </a:prstGeom>
        </p:spPr>
      </p:pic>
      <p:sp>
        <p:nvSpPr>
          <p:cNvPr id="5" name="TextBox 4"/>
          <p:cNvSpPr txBox="1"/>
          <p:nvPr/>
        </p:nvSpPr>
        <p:spPr>
          <a:xfrm>
            <a:off x="159283" y="5456903"/>
            <a:ext cx="4660490" cy="369332"/>
          </a:xfrm>
          <a:prstGeom prst="rect">
            <a:avLst/>
          </a:prstGeom>
          <a:noFill/>
        </p:spPr>
        <p:txBody>
          <a:bodyPr wrap="square" rtlCol="0">
            <a:spAutoFit/>
          </a:bodyPr>
          <a:lstStyle/>
          <a:p>
            <a:r>
              <a:rPr lang="en-US" dirty="0"/>
              <a:t>Conclusion: Intolerant to variation</a:t>
            </a:r>
          </a:p>
        </p:txBody>
      </p:sp>
      <p:pic>
        <p:nvPicPr>
          <p:cNvPr id="3" name="Picture 2"/>
          <p:cNvPicPr>
            <a:picLocks noChangeAspect="1"/>
          </p:cNvPicPr>
          <p:nvPr/>
        </p:nvPicPr>
        <p:blipFill>
          <a:blip r:embed="rId4"/>
          <a:stretch>
            <a:fillRect/>
          </a:stretch>
        </p:blipFill>
        <p:spPr>
          <a:xfrm>
            <a:off x="3552825" y="2109787"/>
            <a:ext cx="5086350" cy="2638425"/>
          </a:xfrm>
          <a:prstGeom prst="rect">
            <a:avLst/>
          </a:prstGeom>
          <a:ln>
            <a:solidFill>
              <a:srgbClr val="FF0000"/>
            </a:solidFill>
          </a:ln>
        </p:spPr>
      </p:pic>
    </p:spTree>
    <p:extLst>
      <p:ext uri="{BB962C8B-B14F-4D97-AF65-F5344CB8AC3E}">
        <p14:creationId xmlns:p14="http://schemas.microsoft.com/office/powerpoint/2010/main" val="24417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0" y="236205"/>
            <a:ext cx="12192000" cy="4438803"/>
          </a:xfrm>
          <a:prstGeom prst="rect">
            <a:avLst/>
          </a:prstGeom>
        </p:spPr>
      </p:pic>
      <p:sp>
        <p:nvSpPr>
          <p:cNvPr id="5" name="Rectangle 4"/>
          <p:cNvSpPr/>
          <p:nvPr/>
        </p:nvSpPr>
        <p:spPr>
          <a:xfrm>
            <a:off x="2174075" y="5690116"/>
            <a:ext cx="3478325" cy="646331"/>
          </a:xfrm>
          <a:prstGeom prst="rect">
            <a:avLst/>
          </a:prstGeom>
        </p:spPr>
        <p:txBody>
          <a:bodyPr wrap="none">
            <a:spAutoFit/>
          </a:bodyPr>
          <a:lstStyle/>
          <a:p>
            <a:r>
              <a:rPr lang="en-US" i="1" dirty="0"/>
              <a:t>POLR1A </a:t>
            </a:r>
            <a:r>
              <a:rPr lang="en-US" dirty="0"/>
              <a:t>c.4685 G&gt;T, p.C1562F</a:t>
            </a:r>
          </a:p>
          <a:p>
            <a:r>
              <a:rPr lang="en-US" dirty="0"/>
              <a:t>-not present in </a:t>
            </a:r>
            <a:r>
              <a:rPr lang="en-US" dirty="0" err="1"/>
              <a:t>Gnomad</a:t>
            </a:r>
            <a:endParaRPr lang="en-US" dirty="0"/>
          </a:p>
        </p:txBody>
      </p:sp>
    </p:spTree>
    <p:extLst>
      <p:ext uri="{BB962C8B-B14F-4D97-AF65-F5344CB8AC3E}">
        <p14:creationId xmlns:p14="http://schemas.microsoft.com/office/powerpoint/2010/main" val="213498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Variable expression</a:t>
            </a:r>
          </a:p>
        </p:txBody>
      </p:sp>
      <p:pic>
        <p:nvPicPr>
          <p:cNvPr id="5" name="Picture 4">
            <a:extLst>
              <a:ext uri="{FF2B5EF4-FFF2-40B4-BE49-F238E27FC236}">
                <a16:creationId xmlns:a16="http://schemas.microsoft.com/office/drawing/2014/main" id="{805E8735-E713-4388-8CF5-0110AC103676}"/>
              </a:ext>
            </a:extLst>
          </p:cNvPr>
          <p:cNvPicPr>
            <a:picLocks noChangeAspect="1"/>
          </p:cNvPicPr>
          <p:nvPr/>
        </p:nvPicPr>
        <p:blipFill rotWithShape="1">
          <a:blip r:embed="rId3"/>
          <a:srcRect b="46211"/>
          <a:stretch/>
        </p:blipFill>
        <p:spPr>
          <a:xfrm>
            <a:off x="67979" y="1365662"/>
            <a:ext cx="12056041" cy="3410596"/>
          </a:xfrm>
          <a:prstGeom prst="rect">
            <a:avLst/>
          </a:prstGeom>
        </p:spPr>
      </p:pic>
      <p:pic>
        <p:nvPicPr>
          <p:cNvPr id="4" name="Picture 3"/>
          <p:cNvPicPr>
            <a:picLocks noChangeAspect="1"/>
          </p:cNvPicPr>
          <p:nvPr/>
        </p:nvPicPr>
        <p:blipFill rotWithShape="1">
          <a:blip r:embed="rId4"/>
          <a:srcRect t="41221"/>
          <a:stretch/>
        </p:blipFill>
        <p:spPr>
          <a:xfrm>
            <a:off x="1102459" y="3429000"/>
            <a:ext cx="11089541" cy="3429000"/>
          </a:xfrm>
          <a:prstGeom prst="rect">
            <a:avLst/>
          </a:prstGeom>
          <a:ln>
            <a:solidFill>
              <a:schemeClr val="accent1"/>
            </a:solidFill>
          </a:ln>
        </p:spPr>
      </p:pic>
    </p:spTree>
    <p:extLst>
      <p:ext uri="{BB962C8B-B14F-4D97-AF65-F5344CB8AC3E}">
        <p14:creationId xmlns:p14="http://schemas.microsoft.com/office/powerpoint/2010/main" val="326161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4A6A-58ED-4674-960A-66E9E7128F0B}"/>
              </a:ext>
            </a:extLst>
          </p:cNvPr>
          <p:cNvSpPr>
            <a:spLocks noGrp="1"/>
          </p:cNvSpPr>
          <p:nvPr>
            <p:ph type="title"/>
          </p:nvPr>
        </p:nvSpPr>
        <p:spPr>
          <a:xfrm>
            <a:off x="838200" y="211220"/>
            <a:ext cx="10515600" cy="1000537"/>
          </a:xfrm>
        </p:spPr>
        <p:txBody>
          <a:bodyPr/>
          <a:lstStyle/>
          <a:p>
            <a:r>
              <a:rPr lang="en-US" dirty="0"/>
              <a:t>Limitations: Acquired somatic variants</a:t>
            </a:r>
          </a:p>
        </p:txBody>
      </p:sp>
      <p:sp>
        <p:nvSpPr>
          <p:cNvPr id="3" name="Content Placeholder 2">
            <a:extLst>
              <a:ext uri="{FF2B5EF4-FFF2-40B4-BE49-F238E27FC236}">
                <a16:creationId xmlns:a16="http://schemas.microsoft.com/office/drawing/2014/main" id="{62FC3F25-8313-4B02-B92A-B32B20C21011}"/>
              </a:ext>
            </a:extLst>
          </p:cNvPr>
          <p:cNvSpPr>
            <a:spLocks noGrp="1"/>
          </p:cNvSpPr>
          <p:nvPr>
            <p:ph idx="1"/>
          </p:nvPr>
        </p:nvSpPr>
        <p:spPr>
          <a:xfrm>
            <a:off x="838200" y="1813750"/>
            <a:ext cx="5257800" cy="3838905"/>
          </a:xfrm>
        </p:spPr>
        <p:txBody>
          <a:bodyPr/>
          <a:lstStyle/>
          <a:p>
            <a:r>
              <a:rPr lang="en-US" i="1" dirty="0"/>
              <a:t>ASXL1</a:t>
            </a:r>
          </a:p>
          <a:p>
            <a:r>
              <a:rPr lang="en-US" dirty="0"/>
              <a:t>Germline loss of function variants cause </a:t>
            </a:r>
            <a:r>
              <a:rPr lang="en-US" dirty="0" err="1"/>
              <a:t>Bohring</a:t>
            </a:r>
            <a:r>
              <a:rPr lang="en-US" dirty="0"/>
              <a:t> Opitz syndrome</a:t>
            </a:r>
          </a:p>
          <a:p>
            <a:r>
              <a:rPr lang="en-US" dirty="0"/>
              <a:t>Loss of function variants are found in </a:t>
            </a:r>
            <a:r>
              <a:rPr lang="en-US" dirty="0" err="1"/>
              <a:t>GnomAD</a:t>
            </a:r>
            <a:endParaRPr lang="en-US" dirty="0"/>
          </a:p>
          <a:p>
            <a:pPr lvl="1"/>
            <a:r>
              <a:rPr lang="en-US" dirty="0"/>
              <a:t>Acquired, </a:t>
            </a:r>
            <a:r>
              <a:rPr lang="en-US" i="1" dirty="0"/>
              <a:t>somatic</a:t>
            </a:r>
            <a:r>
              <a:rPr lang="en-US" dirty="0"/>
              <a:t> variants</a:t>
            </a:r>
          </a:p>
          <a:p>
            <a:endParaRPr lang="en-US" dirty="0"/>
          </a:p>
        </p:txBody>
      </p:sp>
      <p:pic>
        <p:nvPicPr>
          <p:cNvPr id="7" name="Picture 6">
            <a:extLst>
              <a:ext uri="{FF2B5EF4-FFF2-40B4-BE49-F238E27FC236}">
                <a16:creationId xmlns:a16="http://schemas.microsoft.com/office/drawing/2014/main" id="{0E25F803-19BE-4F20-BE5E-B3EB07A5091A}"/>
              </a:ext>
            </a:extLst>
          </p:cNvPr>
          <p:cNvPicPr>
            <a:picLocks noChangeAspect="1"/>
          </p:cNvPicPr>
          <p:nvPr/>
        </p:nvPicPr>
        <p:blipFill>
          <a:blip r:embed="rId3"/>
          <a:stretch>
            <a:fillRect/>
          </a:stretch>
        </p:blipFill>
        <p:spPr>
          <a:xfrm>
            <a:off x="7108343" y="2618431"/>
            <a:ext cx="4705350" cy="2578594"/>
          </a:xfrm>
          <a:prstGeom prst="rect">
            <a:avLst/>
          </a:prstGeom>
        </p:spPr>
      </p:pic>
      <p:pic>
        <p:nvPicPr>
          <p:cNvPr id="9" name="Picture 8">
            <a:extLst>
              <a:ext uri="{FF2B5EF4-FFF2-40B4-BE49-F238E27FC236}">
                <a16:creationId xmlns:a16="http://schemas.microsoft.com/office/drawing/2014/main" id="{71EB1175-6D10-4723-8672-D7DA51B7C427}"/>
              </a:ext>
            </a:extLst>
          </p:cNvPr>
          <p:cNvPicPr>
            <a:picLocks noChangeAspect="1"/>
          </p:cNvPicPr>
          <p:nvPr/>
        </p:nvPicPr>
        <p:blipFill>
          <a:blip r:embed="rId4"/>
          <a:stretch>
            <a:fillRect/>
          </a:stretch>
        </p:blipFill>
        <p:spPr>
          <a:xfrm>
            <a:off x="3098955" y="984059"/>
            <a:ext cx="9083992" cy="1071826"/>
          </a:xfrm>
          <a:prstGeom prst="rect">
            <a:avLst/>
          </a:prstGeom>
        </p:spPr>
      </p:pic>
      <p:pic>
        <p:nvPicPr>
          <p:cNvPr id="11" name="Picture 10">
            <a:extLst>
              <a:ext uri="{FF2B5EF4-FFF2-40B4-BE49-F238E27FC236}">
                <a16:creationId xmlns:a16="http://schemas.microsoft.com/office/drawing/2014/main" id="{217B732B-4A86-40D2-B4C3-2F046666F499}"/>
              </a:ext>
            </a:extLst>
          </p:cNvPr>
          <p:cNvPicPr>
            <a:picLocks noChangeAspect="1"/>
          </p:cNvPicPr>
          <p:nvPr/>
        </p:nvPicPr>
        <p:blipFill>
          <a:blip r:embed="rId5"/>
          <a:stretch>
            <a:fillRect/>
          </a:stretch>
        </p:blipFill>
        <p:spPr>
          <a:xfrm>
            <a:off x="36212" y="5940768"/>
            <a:ext cx="7395210" cy="887425"/>
          </a:xfrm>
          <a:prstGeom prst="rect">
            <a:avLst/>
          </a:prstGeom>
          <a:ln>
            <a:solidFill>
              <a:schemeClr val="tx1">
                <a:lumMod val="50000"/>
              </a:schemeClr>
            </a:solidFill>
          </a:ln>
        </p:spPr>
      </p:pic>
      <p:sp>
        <p:nvSpPr>
          <p:cNvPr id="12" name="Rectangle 11">
            <a:extLst>
              <a:ext uri="{FF2B5EF4-FFF2-40B4-BE49-F238E27FC236}">
                <a16:creationId xmlns:a16="http://schemas.microsoft.com/office/drawing/2014/main" id="{E83C158F-DA4F-4930-9E0F-AC2E74E8C3BD}"/>
              </a:ext>
            </a:extLst>
          </p:cNvPr>
          <p:cNvSpPr/>
          <p:nvPr/>
        </p:nvSpPr>
        <p:spPr>
          <a:xfrm>
            <a:off x="3098955" y="1886174"/>
            <a:ext cx="9093045" cy="169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2AED2E22-3C37-4E57-B2D5-F50710BD1A27}"/>
              </a:ext>
            </a:extLst>
          </p:cNvPr>
          <p:cNvSpPr/>
          <p:nvPr/>
        </p:nvSpPr>
        <p:spPr>
          <a:xfrm rot="10800000">
            <a:off x="10063301" y="4909679"/>
            <a:ext cx="45719" cy="2463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427C2657-291F-4631-B657-B4E317FCF6DF}"/>
              </a:ext>
            </a:extLst>
          </p:cNvPr>
          <p:cNvSpPr/>
          <p:nvPr/>
        </p:nvSpPr>
        <p:spPr>
          <a:xfrm rot="10800000">
            <a:off x="10967138" y="4908177"/>
            <a:ext cx="45719" cy="2463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16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Computational and predictive data</a:t>
            </a:r>
          </a:p>
        </p:txBody>
      </p:sp>
      <p:pic>
        <p:nvPicPr>
          <p:cNvPr id="6" name="Content Placeholder 5"/>
          <p:cNvPicPr>
            <a:picLocks noGrp="1" noChangeAspect="1"/>
          </p:cNvPicPr>
          <p:nvPr>
            <p:ph idx="1"/>
          </p:nvPr>
        </p:nvPicPr>
        <p:blipFill>
          <a:blip r:embed="rId3"/>
          <a:stretch>
            <a:fillRect/>
          </a:stretch>
        </p:blipFill>
        <p:spPr>
          <a:xfrm>
            <a:off x="223438" y="1425948"/>
            <a:ext cx="3805821" cy="1676745"/>
          </a:xfrm>
          <a:prstGeom prst="rect">
            <a:avLst/>
          </a:prstGeom>
        </p:spPr>
      </p:pic>
      <p:pic>
        <p:nvPicPr>
          <p:cNvPr id="4" name="Picture 3"/>
          <p:cNvPicPr>
            <a:picLocks noChangeAspect="1"/>
          </p:cNvPicPr>
          <p:nvPr/>
        </p:nvPicPr>
        <p:blipFill>
          <a:blip r:embed="rId4"/>
          <a:stretch>
            <a:fillRect/>
          </a:stretch>
        </p:blipFill>
        <p:spPr>
          <a:xfrm>
            <a:off x="5518433" y="3430501"/>
            <a:ext cx="6424863" cy="1909602"/>
          </a:xfrm>
          <a:prstGeom prst="rect">
            <a:avLst/>
          </a:prstGeom>
        </p:spPr>
      </p:pic>
      <p:pic>
        <p:nvPicPr>
          <p:cNvPr id="5" name="Picture 4"/>
          <p:cNvPicPr>
            <a:picLocks noChangeAspect="1"/>
          </p:cNvPicPr>
          <p:nvPr/>
        </p:nvPicPr>
        <p:blipFill>
          <a:blip r:embed="rId5"/>
          <a:stretch>
            <a:fillRect/>
          </a:stretch>
        </p:blipFill>
        <p:spPr>
          <a:xfrm>
            <a:off x="2126348" y="1916507"/>
            <a:ext cx="8309810" cy="1246472"/>
          </a:xfrm>
          <a:prstGeom prst="rect">
            <a:avLst/>
          </a:prstGeom>
        </p:spPr>
      </p:pic>
      <p:grpSp>
        <p:nvGrpSpPr>
          <p:cNvPr id="9" name="Group 8"/>
          <p:cNvGrpSpPr/>
          <p:nvPr/>
        </p:nvGrpSpPr>
        <p:grpSpPr>
          <a:xfrm>
            <a:off x="117871" y="3593252"/>
            <a:ext cx="5069682" cy="3057449"/>
            <a:chOff x="93653" y="3734687"/>
            <a:chExt cx="5069682" cy="3057449"/>
          </a:xfrm>
        </p:grpSpPr>
        <p:pic>
          <p:nvPicPr>
            <p:cNvPr id="8" name="Picture 7"/>
            <p:cNvPicPr>
              <a:picLocks noChangeAspect="1"/>
            </p:cNvPicPr>
            <p:nvPr/>
          </p:nvPicPr>
          <p:blipFill rotWithShape="1">
            <a:blip r:embed="rId6"/>
            <a:srcRect l="19265"/>
            <a:stretch/>
          </p:blipFill>
          <p:spPr>
            <a:xfrm>
              <a:off x="113791" y="3734687"/>
              <a:ext cx="5049544" cy="3057449"/>
            </a:xfrm>
            <a:prstGeom prst="rect">
              <a:avLst/>
            </a:prstGeom>
            <a:ln>
              <a:noFill/>
            </a:ln>
          </p:spPr>
        </p:pic>
        <p:pic>
          <p:nvPicPr>
            <p:cNvPr id="7" name="Picture 6"/>
            <p:cNvPicPr>
              <a:picLocks noChangeAspect="1"/>
            </p:cNvPicPr>
            <p:nvPr/>
          </p:nvPicPr>
          <p:blipFill rotWithShape="1">
            <a:blip r:embed="rId6"/>
            <a:srcRect l="15289" t="6380" r="39060" b="85516"/>
            <a:stretch/>
          </p:blipFill>
          <p:spPr>
            <a:xfrm>
              <a:off x="113791" y="3907349"/>
              <a:ext cx="2855288" cy="247774"/>
            </a:xfrm>
            <a:prstGeom prst="rect">
              <a:avLst/>
            </a:prstGeom>
            <a:ln>
              <a:noFill/>
            </a:ln>
          </p:spPr>
        </p:pic>
        <p:pic>
          <p:nvPicPr>
            <p:cNvPr id="3" name="Picture 2"/>
            <p:cNvPicPr>
              <a:picLocks noChangeAspect="1"/>
            </p:cNvPicPr>
            <p:nvPr/>
          </p:nvPicPr>
          <p:blipFill rotWithShape="1">
            <a:blip r:embed="rId6"/>
            <a:srcRect r="84350" b="94789"/>
            <a:stretch/>
          </p:blipFill>
          <p:spPr>
            <a:xfrm>
              <a:off x="93653" y="3734687"/>
              <a:ext cx="978801" cy="159283"/>
            </a:xfrm>
            <a:prstGeom prst="rect">
              <a:avLst/>
            </a:prstGeom>
            <a:ln>
              <a:noFill/>
            </a:ln>
          </p:spPr>
        </p:pic>
      </p:grpSp>
      <p:sp>
        <p:nvSpPr>
          <p:cNvPr id="10" name="Rectangle 9">
            <a:extLst>
              <a:ext uri="{FF2B5EF4-FFF2-40B4-BE49-F238E27FC236}">
                <a16:creationId xmlns:a16="http://schemas.microsoft.com/office/drawing/2014/main" id="{57321F7E-34D7-433E-B450-B1E35EBF0C59}"/>
              </a:ext>
            </a:extLst>
          </p:cNvPr>
          <p:cNvSpPr/>
          <p:nvPr/>
        </p:nvSpPr>
        <p:spPr>
          <a:xfrm>
            <a:off x="0" y="3571875"/>
            <a:ext cx="5305425" cy="3286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31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656" y="365125"/>
            <a:ext cx="10515600" cy="1000537"/>
          </a:xfrm>
        </p:spPr>
        <p:txBody>
          <a:bodyPr/>
          <a:lstStyle/>
          <a:p>
            <a:endParaRPr lang="en-US"/>
          </a:p>
        </p:txBody>
      </p:sp>
      <p:sp>
        <p:nvSpPr>
          <p:cNvPr id="3" name="Content Placeholder 2"/>
          <p:cNvSpPr>
            <a:spLocks noGrp="1"/>
          </p:cNvSpPr>
          <p:nvPr>
            <p:ph idx="1"/>
          </p:nvPr>
        </p:nvSpPr>
        <p:spPr>
          <a:xfrm>
            <a:off x="1103656" y="1813750"/>
            <a:ext cx="10515600" cy="3838905"/>
          </a:xfrm>
        </p:spPr>
        <p:txBody>
          <a:bodyPr/>
          <a:lstStyle/>
          <a:p>
            <a:endParaRPr lang="en-US"/>
          </a:p>
        </p:txBody>
      </p:sp>
      <p:pic>
        <p:nvPicPr>
          <p:cNvPr id="4" name="Picture 3"/>
          <p:cNvPicPr>
            <a:picLocks noChangeAspect="1"/>
          </p:cNvPicPr>
          <p:nvPr/>
        </p:nvPicPr>
        <p:blipFill rotWithShape="1">
          <a:blip r:embed="rId3"/>
          <a:srcRect b="19656"/>
          <a:stretch/>
        </p:blipFill>
        <p:spPr>
          <a:xfrm>
            <a:off x="313288" y="41295"/>
            <a:ext cx="11471004" cy="5509998"/>
          </a:xfrm>
          <a:prstGeom prst="rect">
            <a:avLst/>
          </a:prstGeom>
        </p:spPr>
      </p:pic>
      <p:pic>
        <p:nvPicPr>
          <p:cNvPr id="5" name="Picture 4"/>
          <p:cNvPicPr>
            <a:picLocks noChangeAspect="1"/>
          </p:cNvPicPr>
          <p:nvPr/>
        </p:nvPicPr>
        <p:blipFill rotWithShape="1">
          <a:blip r:embed="rId3"/>
          <a:srcRect t="38478" b="22838"/>
          <a:stretch/>
        </p:blipFill>
        <p:spPr>
          <a:xfrm>
            <a:off x="313288" y="2373344"/>
            <a:ext cx="11471004" cy="2652911"/>
          </a:xfrm>
          <a:prstGeom prst="rect">
            <a:avLst/>
          </a:prstGeom>
        </p:spPr>
      </p:pic>
      <p:pic>
        <p:nvPicPr>
          <p:cNvPr id="6" name="Picture 5"/>
          <p:cNvPicPr>
            <a:picLocks noChangeAspect="1"/>
          </p:cNvPicPr>
          <p:nvPr/>
        </p:nvPicPr>
        <p:blipFill rotWithShape="1">
          <a:blip r:embed="rId3"/>
          <a:srcRect t="43826" b="24444"/>
          <a:stretch/>
        </p:blipFill>
        <p:spPr>
          <a:xfrm>
            <a:off x="313288" y="2531617"/>
            <a:ext cx="11471004" cy="2176068"/>
          </a:xfrm>
          <a:prstGeom prst="rect">
            <a:avLst/>
          </a:prstGeom>
        </p:spPr>
      </p:pic>
      <p:pic>
        <p:nvPicPr>
          <p:cNvPr id="8" name="Picture 7"/>
          <p:cNvPicPr>
            <a:picLocks noChangeAspect="1"/>
          </p:cNvPicPr>
          <p:nvPr/>
        </p:nvPicPr>
        <p:blipFill>
          <a:blip r:embed="rId4"/>
          <a:stretch>
            <a:fillRect/>
          </a:stretch>
        </p:blipFill>
        <p:spPr>
          <a:xfrm>
            <a:off x="395258" y="4590960"/>
            <a:ext cx="11398836" cy="2267040"/>
          </a:xfrm>
          <a:prstGeom prst="rect">
            <a:avLst/>
          </a:prstGeom>
        </p:spPr>
      </p:pic>
    </p:spTree>
    <p:extLst>
      <p:ext uri="{BB962C8B-B14F-4D97-AF65-F5344CB8AC3E}">
        <p14:creationId xmlns:p14="http://schemas.microsoft.com/office/powerpoint/2010/main" val="3603295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Segregation and </a:t>
            </a:r>
            <a:r>
              <a:rPr lang="en-US" i="1" dirty="0"/>
              <a:t>De Novo </a:t>
            </a:r>
            <a:r>
              <a:rPr lang="en-US" dirty="0"/>
              <a:t>data</a:t>
            </a:r>
          </a:p>
        </p:txBody>
      </p:sp>
      <p:sp>
        <p:nvSpPr>
          <p:cNvPr id="3" name="Content Placeholder 2"/>
          <p:cNvSpPr>
            <a:spLocks noGrp="1"/>
          </p:cNvSpPr>
          <p:nvPr>
            <p:ph idx="1"/>
          </p:nvPr>
        </p:nvSpPr>
        <p:spPr>
          <a:xfrm>
            <a:off x="838200" y="1813750"/>
            <a:ext cx="7704066" cy="4599576"/>
          </a:xfrm>
        </p:spPr>
        <p:txBody>
          <a:bodyPr>
            <a:normAutofit fontScale="85000" lnSpcReduction="20000"/>
          </a:bodyPr>
          <a:lstStyle/>
          <a:p>
            <a:pPr marL="0" indent="0">
              <a:buNone/>
            </a:pPr>
            <a:endParaRPr lang="en-US" dirty="0"/>
          </a:p>
          <a:p>
            <a:r>
              <a:rPr lang="en-US" dirty="0"/>
              <a:t>Dominant:</a:t>
            </a:r>
          </a:p>
          <a:p>
            <a:pPr lvl="1"/>
            <a:r>
              <a:rPr lang="en-US" dirty="0"/>
              <a:t>Variant is found in affected individuals</a:t>
            </a:r>
          </a:p>
          <a:p>
            <a:pPr lvl="1"/>
            <a:r>
              <a:rPr lang="en-US" dirty="0"/>
              <a:t>Variant is not in unaffected individuals</a:t>
            </a:r>
          </a:p>
          <a:p>
            <a:endParaRPr lang="en-US" dirty="0"/>
          </a:p>
          <a:p>
            <a:r>
              <a:rPr lang="en-US" dirty="0"/>
              <a:t>Recessive:</a:t>
            </a:r>
          </a:p>
          <a:p>
            <a:pPr lvl="1"/>
            <a:r>
              <a:rPr lang="en-US" dirty="0"/>
              <a:t>Affected individual(s) with two variants</a:t>
            </a:r>
          </a:p>
          <a:p>
            <a:pPr lvl="1"/>
            <a:r>
              <a:rPr lang="en-US" dirty="0"/>
              <a:t>Unaffected individuals are carriers or reference</a:t>
            </a:r>
          </a:p>
          <a:p>
            <a:endParaRPr lang="en-US" dirty="0"/>
          </a:p>
          <a:p>
            <a:r>
              <a:rPr lang="en-US" dirty="0"/>
              <a:t>Take home:</a:t>
            </a:r>
          </a:p>
          <a:p>
            <a:pPr lvl="1"/>
            <a:r>
              <a:rPr lang="en-US" dirty="0"/>
              <a:t>Make sure you have phenotype and genotype data on all informative family members</a:t>
            </a:r>
          </a:p>
          <a:p>
            <a:pPr lvl="1"/>
            <a:r>
              <a:rPr lang="en-US" dirty="0"/>
              <a:t>Trio data is usually the most informative</a:t>
            </a:r>
          </a:p>
          <a:p>
            <a:pPr lvl="2"/>
            <a:r>
              <a:rPr lang="en-US" dirty="0"/>
              <a:t>Siblings helpful too, if you know their phenotype</a:t>
            </a:r>
          </a:p>
          <a:p>
            <a:endParaRPr lang="en-US" dirty="0"/>
          </a:p>
        </p:txBody>
      </p:sp>
      <p:sp>
        <p:nvSpPr>
          <p:cNvPr id="4" name="Rectangle 3"/>
          <p:cNvSpPr/>
          <p:nvPr/>
        </p:nvSpPr>
        <p:spPr>
          <a:xfrm>
            <a:off x="7905585" y="4403712"/>
            <a:ext cx="501684" cy="502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48240" y="4403712"/>
            <a:ext cx="501684" cy="502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87990" y="3469523"/>
            <a:ext cx="501684" cy="502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36581" y="3622702"/>
            <a:ext cx="204502" cy="201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457219" y="3613852"/>
            <a:ext cx="201168" cy="20116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315138" y="3463322"/>
            <a:ext cx="502920" cy="5029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557600" y="4403712"/>
            <a:ext cx="502920" cy="5029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167162" y="2539987"/>
            <a:ext cx="499311" cy="475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818004" y="1803132"/>
            <a:ext cx="502920" cy="5029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8243" y="1803132"/>
            <a:ext cx="499311" cy="502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252550" y="2539987"/>
            <a:ext cx="499311" cy="475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757316" y="1803392"/>
            <a:ext cx="502920" cy="5029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577010" y="1803132"/>
            <a:ext cx="499311" cy="5029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27" idx="3"/>
            <a:endCxn id="26" idx="2"/>
          </p:cNvCxnSpPr>
          <p:nvPr/>
        </p:nvCxnSpPr>
        <p:spPr>
          <a:xfrm>
            <a:off x="8076321" y="2054592"/>
            <a:ext cx="680995" cy="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25" idx="0"/>
          </p:cNvCxnSpPr>
          <p:nvPr/>
        </p:nvCxnSpPr>
        <p:spPr>
          <a:xfrm>
            <a:off x="10490333" y="2032478"/>
            <a:ext cx="11873" cy="50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164622" y="2040761"/>
            <a:ext cx="680995" cy="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414919" y="2043563"/>
            <a:ext cx="11873" cy="50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657664" y="3722688"/>
            <a:ext cx="680995" cy="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996262" y="3711659"/>
            <a:ext cx="11873" cy="507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AE4395F-1423-4A46-8659-EC4715A44321}"/>
              </a:ext>
            </a:extLst>
          </p:cNvPr>
          <p:cNvCxnSpPr/>
          <p:nvPr/>
        </p:nvCxnSpPr>
        <p:spPr>
          <a:xfrm>
            <a:off x="8165558" y="4219168"/>
            <a:ext cx="1645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9A6C000-0F2C-4685-9BDB-4D0D97D70038}"/>
              </a:ext>
            </a:extLst>
          </p:cNvPr>
          <p:cNvCxnSpPr>
            <a:cxnSpLocks/>
            <a:endCxn id="4" idx="0"/>
          </p:cNvCxnSpPr>
          <p:nvPr/>
        </p:nvCxnSpPr>
        <p:spPr>
          <a:xfrm>
            <a:off x="8156427" y="4219168"/>
            <a:ext cx="0" cy="184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73461EF-ED96-4D9F-A592-ADC15CAC984C}"/>
              </a:ext>
            </a:extLst>
          </p:cNvPr>
          <p:cNvCxnSpPr>
            <a:cxnSpLocks/>
          </p:cNvCxnSpPr>
          <p:nvPr/>
        </p:nvCxnSpPr>
        <p:spPr>
          <a:xfrm>
            <a:off x="9005944" y="4226720"/>
            <a:ext cx="0" cy="184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897FE8B-4605-417C-862A-9B113903A747}"/>
              </a:ext>
            </a:extLst>
          </p:cNvPr>
          <p:cNvCxnSpPr>
            <a:cxnSpLocks/>
          </p:cNvCxnSpPr>
          <p:nvPr/>
        </p:nvCxnSpPr>
        <p:spPr>
          <a:xfrm>
            <a:off x="9810200" y="4216166"/>
            <a:ext cx="0" cy="1845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64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Allelic data</a:t>
            </a:r>
          </a:p>
        </p:txBody>
      </p:sp>
      <p:sp>
        <p:nvSpPr>
          <p:cNvPr id="3" name="Content Placeholder 2"/>
          <p:cNvSpPr>
            <a:spLocks noGrp="1"/>
          </p:cNvSpPr>
          <p:nvPr>
            <p:ph idx="1"/>
          </p:nvPr>
        </p:nvSpPr>
        <p:spPr>
          <a:xfrm>
            <a:off x="838200" y="1825625"/>
            <a:ext cx="6593000" cy="4351338"/>
          </a:xfrm>
        </p:spPr>
        <p:txBody>
          <a:bodyPr/>
          <a:lstStyle/>
          <a:p>
            <a:r>
              <a:rPr lang="en-US" dirty="0"/>
              <a:t>Dominant inheritance:</a:t>
            </a:r>
          </a:p>
          <a:p>
            <a:pPr lvl="1"/>
            <a:r>
              <a:rPr lang="en-US" dirty="0"/>
              <a:t>Variant of uncertain significance in </a:t>
            </a:r>
            <a:r>
              <a:rPr lang="en-US" i="1" dirty="0"/>
              <a:t>trans</a:t>
            </a:r>
            <a:r>
              <a:rPr lang="en-US" dirty="0"/>
              <a:t> with a known pathogenic variant</a:t>
            </a:r>
          </a:p>
          <a:p>
            <a:pPr lvl="1"/>
            <a:endParaRPr lang="en-US" dirty="0"/>
          </a:p>
          <a:p>
            <a:pPr lvl="1"/>
            <a:endParaRPr lang="en-US" dirty="0"/>
          </a:p>
          <a:p>
            <a:r>
              <a:rPr lang="en-US" dirty="0"/>
              <a:t>Recessive inheritance:</a:t>
            </a:r>
          </a:p>
          <a:p>
            <a:pPr lvl="1"/>
            <a:r>
              <a:rPr lang="en-US" dirty="0"/>
              <a:t>Variant of uncertain significance in </a:t>
            </a:r>
            <a:r>
              <a:rPr lang="en-US" i="1" dirty="0"/>
              <a:t>trans</a:t>
            </a:r>
            <a:r>
              <a:rPr lang="en-US" dirty="0"/>
              <a:t> with a pathogenic variant </a:t>
            </a:r>
          </a:p>
          <a:p>
            <a:pPr lvl="1"/>
            <a:r>
              <a:rPr lang="en-US" dirty="0"/>
              <a:t>Patient with phenotype consistent with the associated condition</a:t>
            </a:r>
          </a:p>
        </p:txBody>
      </p:sp>
      <p:sp>
        <p:nvSpPr>
          <p:cNvPr id="11" name="Rectangle 10"/>
          <p:cNvSpPr/>
          <p:nvPr/>
        </p:nvSpPr>
        <p:spPr>
          <a:xfrm>
            <a:off x="8928663" y="1695808"/>
            <a:ext cx="171081" cy="1104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292728" y="1695808"/>
            <a:ext cx="171081" cy="1104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724060" y="1338039"/>
            <a:ext cx="1137335" cy="369332"/>
          </a:xfrm>
          <a:prstGeom prst="rect">
            <a:avLst/>
          </a:prstGeom>
          <a:noFill/>
        </p:spPr>
        <p:txBody>
          <a:bodyPr wrap="square" rtlCol="0">
            <a:spAutoFit/>
          </a:bodyPr>
          <a:lstStyle/>
          <a:p>
            <a:r>
              <a:rPr lang="en-US" i="1" dirty="0"/>
              <a:t>TCOF1</a:t>
            </a:r>
            <a:endParaRPr lang="en-US" dirty="0"/>
          </a:p>
        </p:txBody>
      </p:sp>
      <p:sp>
        <p:nvSpPr>
          <p:cNvPr id="14" name="Rectangle 13"/>
          <p:cNvSpPr/>
          <p:nvPr/>
        </p:nvSpPr>
        <p:spPr>
          <a:xfrm>
            <a:off x="9538109" y="2319157"/>
            <a:ext cx="1337226" cy="261610"/>
          </a:xfrm>
          <a:prstGeom prst="rect">
            <a:avLst/>
          </a:prstGeom>
        </p:spPr>
        <p:txBody>
          <a:bodyPr wrap="none">
            <a:spAutoFit/>
          </a:bodyPr>
          <a:lstStyle/>
          <a:p>
            <a:r>
              <a:rPr lang="en-US" sz="1100" dirty="0"/>
              <a:t>pathogenic variant</a:t>
            </a:r>
          </a:p>
        </p:txBody>
      </p:sp>
      <p:sp>
        <p:nvSpPr>
          <p:cNvPr id="15" name="Rectangle 14"/>
          <p:cNvSpPr/>
          <p:nvPr/>
        </p:nvSpPr>
        <p:spPr>
          <a:xfrm>
            <a:off x="9243141" y="2475697"/>
            <a:ext cx="294968" cy="1050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91437" y="2397427"/>
            <a:ext cx="1250663" cy="261610"/>
          </a:xfrm>
          <a:prstGeom prst="rect">
            <a:avLst/>
          </a:prstGeom>
        </p:spPr>
        <p:txBody>
          <a:bodyPr wrap="none">
            <a:spAutoFit/>
          </a:bodyPr>
          <a:lstStyle/>
          <a:p>
            <a:r>
              <a:rPr lang="en-US" sz="1100" dirty="0"/>
              <a:t>Uncertain variant</a:t>
            </a:r>
          </a:p>
        </p:txBody>
      </p:sp>
      <p:sp>
        <p:nvSpPr>
          <p:cNvPr id="17" name="Rectangle 16"/>
          <p:cNvSpPr/>
          <p:nvPr/>
        </p:nvSpPr>
        <p:spPr>
          <a:xfrm>
            <a:off x="8851681" y="2397993"/>
            <a:ext cx="294968" cy="105070"/>
          </a:xfrm>
          <a:prstGeom prst="rect">
            <a:avLst/>
          </a:prstGeom>
          <a:solidFill>
            <a:schemeClr val="bg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848959" y="3924525"/>
            <a:ext cx="171081" cy="1104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0213024" y="3924525"/>
            <a:ext cx="171081" cy="1104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644356" y="3566756"/>
            <a:ext cx="1137335" cy="369332"/>
          </a:xfrm>
          <a:prstGeom prst="rect">
            <a:avLst/>
          </a:prstGeom>
          <a:noFill/>
        </p:spPr>
        <p:txBody>
          <a:bodyPr wrap="square" rtlCol="0">
            <a:spAutoFit/>
          </a:bodyPr>
          <a:lstStyle/>
          <a:p>
            <a:r>
              <a:rPr lang="en-US" i="1" dirty="0"/>
              <a:t>DHODH</a:t>
            </a:r>
            <a:endParaRPr lang="en-US" dirty="0"/>
          </a:p>
        </p:txBody>
      </p:sp>
      <p:sp>
        <p:nvSpPr>
          <p:cNvPr id="29" name="Rectangle 28"/>
          <p:cNvSpPr/>
          <p:nvPr/>
        </p:nvSpPr>
        <p:spPr>
          <a:xfrm>
            <a:off x="10458405" y="4547874"/>
            <a:ext cx="1337226" cy="261610"/>
          </a:xfrm>
          <a:prstGeom prst="rect">
            <a:avLst/>
          </a:prstGeom>
        </p:spPr>
        <p:txBody>
          <a:bodyPr wrap="none">
            <a:spAutoFit/>
          </a:bodyPr>
          <a:lstStyle/>
          <a:p>
            <a:r>
              <a:rPr lang="en-US" sz="1100" dirty="0"/>
              <a:t>pathogenic variant</a:t>
            </a:r>
          </a:p>
        </p:txBody>
      </p:sp>
      <p:sp>
        <p:nvSpPr>
          <p:cNvPr id="30" name="Rectangle 29"/>
          <p:cNvSpPr/>
          <p:nvPr/>
        </p:nvSpPr>
        <p:spPr>
          <a:xfrm>
            <a:off x="10163437" y="4704414"/>
            <a:ext cx="294968" cy="1050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511733" y="4626144"/>
            <a:ext cx="1250663" cy="261610"/>
          </a:xfrm>
          <a:prstGeom prst="rect">
            <a:avLst/>
          </a:prstGeom>
        </p:spPr>
        <p:txBody>
          <a:bodyPr wrap="none">
            <a:spAutoFit/>
          </a:bodyPr>
          <a:lstStyle/>
          <a:p>
            <a:r>
              <a:rPr lang="en-US" sz="1100" dirty="0"/>
              <a:t>Uncertain variant</a:t>
            </a:r>
          </a:p>
        </p:txBody>
      </p:sp>
      <p:sp>
        <p:nvSpPr>
          <p:cNvPr id="32" name="Rectangle 31"/>
          <p:cNvSpPr/>
          <p:nvPr/>
        </p:nvSpPr>
        <p:spPr>
          <a:xfrm>
            <a:off x="9771977" y="4626710"/>
            <a:ext cx="294968" cy="105070"/>
          </a:xfrm>
          <a:prstGeom prst="rect">
            <a:avLst/>
          </a:prstGeom>
          <a:solidFill>
            <a:schemeClr val="bg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8176508" y="2659037"/>
            <a:ext cx="182880" cy="38502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444243" y="3026071"/>
            <a:ext cx="2266097" cy="369332"/>
          </a:xfrm>
          <a:prstGeom prst="rect">
            <a:avLst/>
          </a:prstGeom>
          <a:noFill/>
        </p:spPr>
        <p:txBody>
          <a:bodyPr wrap="square" rtlCol="0">
            <a:spAutoFit/>
          </a:bodyPr>
          <a:lstStyle/>
          <a:p>
            <a:r>
              <a:rPr lang="en-US" dirty="0"/>
              <a:t>Probably benign</a:t>
            </a:r>
          </a:p>
        </p:txBody>
      </p:sp>
      <p:sp>
        <p:nvSpPr>
          <p:cNvPr id="35" name="Down Arrow 34"/>
          <p:cNvSpPr/>
          <p:nvPr/>
        </p:nvSpPr>
        <p:spPr>
          <a:xfrm>
            <a:off x="9154815" y="4920717"/>
            <a:ext cx="182880" cy="3850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422550" y="5287751"/>
            <a:ext cx="2266097" cy="369332"/>
          </a:xfrm>
          <a:prstGeom prst="rect">
            <a:avLst/>
          </a:prstGeom>
          <a:noFill/>
        </p:spPr>
        <p:txBody>
          <a:bodyPr wrap="square" rtlCol="0">
            <a:spAutoFit/>
          </a:bodyPr>
          <a:lstStyle/>
          <a:p>
            <a:r>
              <a:rPr lang="en-US" dirty="0"/>
              <a:t>Probably pathogenic</a:t>
            </a:r>
          </a:p>
        </p:txBody>
      </p:sp>
    </p:spTree>
    <p:extLst>
      <p:ext uri="{BB962C8B-B14F-4D97-AF65-F5344CB8AC3E}">
        <p14:creationId xmlns:p14="http://schemas.microsoft.com/office/powerpoint/2010/main" val="90057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animBg="1"/>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and Molecular diagnosis</a:t>
            </a:r>
          </a:p>
        </p:txBody>
      </p:sp>
      <p:pic>
        <p:nvPicPr>
          <p:cNvPr id="4" name="Picture 3"/>
          <p:cNvPicPr>
            <a:picLocks noChangeAspect="1"/>
          </p:cNvPicPr>
          <p:nvPr/>
        </p:nvPicPr>
        <p:blipFill>
          <a:blip r:embed="rId3"/>
          <a:stretch>
            <a:fillRect/>
          </a:stretch>
        </p:blipFill>
        <p:spPr>
          <a:xfrm>
            <a:off x="2319642" y="1516135"/>
            <a:ext cx="1163680" cy="1115193"/>
          </a:xfrm>
          <a:prstGeom prst="rect">
            <a:avLst/>
          </a:prstGeom>
        </p:spPr>
      </p:pic>
      <p:sp>
        <p:nvSpPr>
          <p:cNvPr id="5" name="Down Arrow 4"/>
          <p:cNvSpPr/>
          <p:nvPr/>
        </p:nvSpPr>
        <p:spPr>
          <a:xfrm>
            <a:off x="2562269" y="2737300"/>
            <a:ext cx="678425" cy="5486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83322" y="1473566"/>
            <a:ext cx="2336144" cy="1200329"/>
          </a:xfrm>
          <a:prstGeom prst="rect">
            <a:avLst/>
          </a:prstGeom>
          <a:noFill/>
        </p:spPr>
        <p:txBody>
          <a:bodyPr wrap="square" rtlCol="0">
            <a:spAutoFit/>
          </a:bodyPr>
          <a:lstStyle/>
          <a:p>
            <a:r>
              <a:rPr lang="en-US" dirty="0"/>
              <a:t>Dysmorphology</a:t>
            </a:r>
          </a:p>
          <a:p>
            <a:r>
              <a:rPr lang="en-US" dirty="0"/>
              <a:t>Structural anomalies</a:t>
            </a:r>
          </a:p>
          <a:p>
            <a:r>
              <a:rPr lang="en-US" dirty="0"/>
              <a:t>Medical history</a:t>
            </a:r>
          </a:p>
          <a:p>
            <a:r>
              <a:rPr lang="en-US" dirty="0"/>
              <a:t>Family history</a:t>
            </a:r>
          </a:p>
        </p:txBody>
      </p:sp>
      <p:sp>
        <p:nvSpPr>
          <p:cNvPr id="7" name="TextBox 6"/>
          <p:cNvSpPr txBox="1"/>
          <p:nvPr/>
        </p:nvSpPr>
        <p:spPr>
          <a:xfrm>
            <a:off x="311912" y="1714818"/>
            <a:ext cx="2007730" cy="646331"/>
          </a:xfrm>
          <a:prstGeom prst="rect">
            <a:avLst/>
          </a:prstGeom>
          <a:noFill/>
        </p:spPr>
        <p:txBody>
          <a:bodyPr wrap="square" rtlCol="0">
            <a:spAutoFit/>
          </a:bodyPr>
          <a:lstStyle/>
          <a:p>
            <a:r>
              <a:rPr lang="en-US" dirty="0"/>
              <a:t>Clinical Genetics New Visit</a:t>
            </a:r>
          </a:p>
        </p:txBody>
      </p:sp>
      <p:sp>
        <p:nvSpPr>
          <p:cNvPr id="8" name="TextBox 7"/>
          <p:cNvSpPr txBox="1"/>
          <p:nvPr/>
        </p:nvSpPr>
        <p:spPr>
          <a:xfrm>
            <a:off x="311912" y="3284438"/>
            <a:ext cx="2007730" cy="369332"/>
          </a:xfrm>
          <a:prstGeom prst="rect">
            <a:avLst/>
          </a:prstGeom>
          <a:noFill/>
        </p:spPr>
        <p:txBody>
          <a:bodyPr wrap="square" rtlCol="0">
            <a:spAutoFit/>
          </a:bodyPr>
          <a:lstStyle/>
          <a:p>
            <a:r>
              <a:rPr lang="en-US" dirty="0"/>
              <a:t>Diagnostic testing</a:t>
            </a:r>
          </a:p>
        </p:txBody>
      </p:sp>
      <p:sp>
        <p:nvSpPr>
          <p:cNvPr id="9" name="TextBox 8"/>
          <p:cNvSpPr txBox="1"/>
          <p:nvPr/>
        </p:nvSpPr>
        <p:spPr>
          <a:xfrm>
            <a:off x="3483321" y="3011620"/>
            <a:ext cx="2336144" cy="1754326"/>
          </a:xfrm>
          <a:prstGeom prst="rect">
            <a:avLst/>
          </a:prstGeom>
          <a:noFill/>
        </p:spPr>
        <p:txBody>
          <a:bodyPr wrap="square" rtlCol="0">
            <a:spAutoFit/>
          </a:bodyPr>
          <a:lstStyle/>
          <a:p>
            <a:r>
              <a:rPr lang="en-US" dirty="0"/>
              <a:t>Chromosomes</a:t>
            </a:r>
          </a:p>
          <a:p>
            <a:r>
              <a:rPr lang="en-US" dirty="0"/>
              <a:t>Microarray</a:t>
            </a:r>
          </a:p>
          <a:p>
            <a:r>
              <a:rPr lang="en-US" dirty="0"/>
              <a:t>Gene panel</a:t>
            </a:r>
          </a:p>
          <a:p>
            <a:r>
              <a:rPr lang="en-US" dirty="0"/>
              <a:t>Methylation</a:t>
            </a:r>
          </a:p>
          <a:p>
            <a:r>
              <a:rPr lang="en-US" dirty="0"/>
              <a:t>Repeat expansion</a:t>
            </a:r>
          </a:p>
          <a:p>
            <a:r>
              <a:rPr lang="en-US" dirty="0"/>
              <a:t>Exome/Genome</a:t>
            </a:r>
          </a:p>
        </p:txBody>
      </p:sp>
      <p:pic>
        <p:nvPicPr>
          <p:cNvPr id="10" name="Picture 9"/>
          <p:cNvPicPr>
            <a:picLocks noChangeAspect="1"/>
          </p:cNvPicPr>
          <p:nvPr/>
        </p:nvPicPr>
        <p:blipFill>
          <a:blip r:embed="rId4"/>
          <a:stretch>
            <a:fillRect/>
          </a:stretch>
        </p:blipFill>
        <p:spPr>
          <a:xfrm rot="5400000">
            <a:off x="2253745" y="3632807"/>
            <a:ext cx="1292734" cy="681163"/>
          </a:xfrm>
          <a:prstGeom prst="rect">
            <a:avLst/>
          </a:prstGeom>
        </p:spPr>
      </p:pic>
      <p:sp>
        <p:nvSpPr>
          <p:cNvPr id="12" name="TextBox 11"/>
          <p:cNvSpPr txBox="1"/>
          <p:nvPr/>
        </p:nvSpPr>
        <p:spPr>
          <a:xfrm>
            <a:off x="6908145" y="3011620"/>
            <a:ext cx="5097042" cy="2031325"/>
          </a:xfrm>
          <a:prstGeom prst="rect">
            <a:avLst/>
          </a:prstGeom>
          <a:noFill/>
        </p:spPr>
        <p:txBody>
          <a:bodyPr wrap="square" rtlCol="0">
            <a:spAutoFit/>
          </a:bodyPr>
          <a:lstStyle/>
          <a:p>
            <a:r>
              <a:rPr lang="en-US" dirty="0"/>
              <a:t>Down syndrome (trisomy 21)</a:t>
            </a:r>
          </a:p>
          <a:p>
            <a:r>
              <a:rPr lang="en-US" dirty="0"/>
              <a:t>22q11 deletion (</a:t>
            </a:r>
            <a:r>
              <a:rPr lang="en-US" dirty="0" err="1"/>
              <a:t>Velocardiofacial</a:t>
            </a:r>
            <a:r>
              <a:rPr lang="en-US" dirty="0"/>
              <a:t>)</a:t>
            </a:r>
          </a:p>
          <a:p>
            <a:r>
              <a:rPr lang="en-US" dirty="0"/>
              <a:t>Treacher Collins, Noonan syndrome</a:t>
            </a:r>
          </a:p>
          <a:p>
            <a:r>
              <a:rPr lang="en-US" dirty="0"/>
              <a:t>Russel Silver syndrome, </a:t>
            </a:r>
            <a:r>
              <a:rPr lang="en-US" dirty="0" err="1"/>
              <a:t>Prader</a:t>
            </a:r>
            <a:r>
              <a:rPr lang="en-US" dirty="0"/>
              <a:t> Willi syndrome</a:t>
            </a:r>
          </a:p>
          <a:p>
            <a:r>
              <a:rPr lang="en-US" dirty="0"/>
              <a:t>Spinocerebellar ataxia, Fragile X syndrome</a:t>
            </a:r>
          </a:p>
          <a:p>
            <a:r>
              <a:rPr lang="en-US" dirty="0"/>
              <a:t>Various</a:t>
            </a:r>
          </a:p>
          <a:p>
            <a:endParaRPr lang="en-US" dirty="0"/>
          </a:p>
        </p:txBody>
      </p:sp>
      <p:sp>
        <p:nvSpPr>
          <p:cNvPr id="15" name="Right Arrow 14"/>
          <p:cNvSpPr/>
          <p:nvPr/>
        </p:nvSpPr>
        <p:spPr>
          <a:xfrm>
            <a:off x="5498197" y="3185653"/>
            <a:ext cx="1327355" cy="75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636832" y="3438339"/>
            <a:ext cx="1188720" cy="75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911152" y="4262092"/>
            <a:ext cx="914400" cy="75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728272" y="3714775"/>
            <a:ext cx="1097280" cy="75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819712" y="3996421"/>
            <a:ext cx="1005840" cy="75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002592" y="4525543"/>
            <a:ext cx="822960" cy="75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24750" y="2671607"/>
            <a:ext cx="1328725" cy="369332"/>
          </a:xfrm>
          <a:prstGeom prst="rect">
            <a:avLst/>
          </a:prstGeom>
          <a:noFill/>
        </p:spPr>
        <p:txBody>
          <a:bodyPr wrap="square" rtlCol="0">
            <a:spAutoFit/>
          </a:bodyPr>
          <a:lstStyle/>
          <a:p>
            <a:r>
              <a:rPr lang="en-US" dirty="0">
                <a:solidFill>
                  <a:srgbClr val="92D050"/>
                </a:solidFill>
              </a:rPr>
              <a:t>Diagnosed</a:t>
            </a:r>
          </a:p>
        </p:txBody>
      </p:sp>
      <p:pic>
        <p:nvPicPr>
          <p:cNvPr id="21" name="Picture 20">
            <a:extLst>
              <a:ext uri="{FF2B5EF4-FFF2-40B4-BE49-F238E27FC236}">
                <a16:creationId xmlns:a16="http://schemas.microsoft.com/office/drawing/2014/main" id="{A09BF2F5-11D5-4E09-96E4-483036EADEC4}"/>
              </a:ext>
            </a:extLst>
          </p:cNvPr>
          <p:cNvPicPr>
            <a:picLocks noChangeAspect="1"/>
          </p:cNvPicPr>
          <p:nvPr/>
        </p:nvPicPr>
        <p:blipFill>
          <a:blip r:embed="rId3"/>
          <a:stretch>
            <a:fillRect/>
          </a:stretch>
        </p:blipFill>
        <p:spPr>
          <a:xfrm>
            <a:off x="6741278" y="5305530"/>
            <a:ext cx="1163680" cy="1115193"/>
          </a:xfrm>
          <a:prstGeom prst="rect">
            <a:avLst/>
          </a:prstGeom>
        </p:spPr>
      </p:pic>
      <p:sp>
        <p:nvSpPr>
          <p:cNvPr id="25" name="Oval 24">
            <a:extLst>
              <a:ext uri="{FF2B5EF4-FFF2-40B4-BE49-F238E27FC236}">
                <a16:creationId xmlns:a16="http://schemas.microsoft.com/office/drawing/2014/main" id="{72094228-3239-4FAF-BB50-ABA53AD4762A}"/>
              </a:ext>
            </a:extLst>
          </p:cNvPr>
          <p:cNvSpPr/>
          <p:nvPr/>
        </p:nvSpPr>
        <p:spPr>
          <a:xfrm>
            <a:off x="7048967" y="6001244"/>
            <a:ext cx="615279" cy="114301"/>
          </a:xfrm>
          <a:prstGeom prst="ellipse">
            <a:avLst/>
          </a:prstGeom>
          <a:solidFill>
            <a:srgbClr val="C7A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BE00126-098F-46B0-9652-73E9B7C5B299}"/>
              </a:ext>
            </a:extLst>
          </p:cNvPr>
          <p:cNvSpPr/>
          <p:nvPr/>
        </p:nvSpPr>
        <p:spPr>
          <a:xfrm>
            <a:off x="7624319" y="5864620"/>
            <a:ext cx="91440" cy="162492"/>
          </a:xfrm>
          <a:prstGeom prst="ellipse">
            <a:avLst/>
          </a:prstGeom>
          <a:solidFill>
            <a:srgbClr val="CE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C67E93C-8E8E-42D1-B5F7-44F9AB9518F2}"/>
              </a:ext>
            </a:extLst>
          </p:cNvPr>
          <p:cNvSpPr/>
          <p:nvPr/>
        </p:nvSpPr>
        <p:spPr>
          <a:xfrm>
            <a:off x="6891096" y="5900146"/>
            <a:ext cx="91440" cy="91440"/>
          </a:xfrm>
          <a:prstGeom prst="ellipse">
            <a:avLst/>
          </a:prstGeom>
          <a:solidFill>
            <a:srgbClr val="B19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E28C6F6-5274-438A-9578-7773B44F1A39}"/>
              </a:ext>
            </a:extLst>
          </p:cNvPr>
          <p:cNvSpPr/>
          <p:nvPr/>
        </p:nvSpPr>
        <p:spPr>
          <a:xfrm>
            <a:off x="7557644" y="5969395"/>
            <a:ext cx="91440" cy="91440"/>
          </a:xfrm>
          <a:prstGeom prst="ellipse">
            <a:avLst/>
          </a:prstGeom>
          <a:solidFill>
            <a:srgbClr val="CE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2E70C08-C19F-422E-B81F-FDC2FDAA6572}"/>
              </a:ext>
            </a:extLst>
          </p:cNvPr>
          <p:cNvSpPr/>
          <p:nvPr/>
        </p:nvSpPr>
        <p:spPr>
          <a:xfrm rot="20359889">
            <a:off x="6987929" y="5914116"/>
            <a:ext cx="91440" cy="162492"/>
          </a:xfrm>
          <a:prstGeom prst="ellipse">
            <a:avLst/>
          </a:prstGeom>
          <a:solidFill>
            <a:srgbClr val="CE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915762F5-B501-4AD7-8804-B59E7C66C476}"/>
              </a:ext>
            </a:extLst>
          </p:cNvPr>
          <p:cNvPicPr>
            <a:picLocks noChangeAspect="1"/>
          </p:cNvPicPr>
          <p:nvPr/>
        </p:nvPicPr>
        <p:blipFill rotWithShape="1">
          <a:blip r:embed="rId3"/>
          <a:srcRect l="29442" t="66557" r="23419" b="29343"/>
          <a:stretch/>
        </p:blipFill>
        <p:spPr>
          <a:xfrm rot="10800000">
            <a:off x="7024258" y="6015749"/>
            <a:ext cx="548547" cy="45719"/>
          </a:xfrm>
          <a:prstGeom prst="rect">
            <a:avLst/>
          </a:prstGeom>
        </p:spPr>
      </p:pic>
      <p:cxnSp>
        <p:nvCxnSpPr>
          <p:cNvPr id="14" name="Straight Arrow Connector 13">
            <a:extLst>
              <a:ext uri="{FF2B5EF4-FFF2-40B4-BE49-F238E27FC236}">
                <a16:creationId xmlns:a16="http://schemas.microsoft.com/office/drawing/2014/main" id="{1517B21D-6D80-4880-BF74-5E6C0CD81C79}"/>
              </a:ext>
            </a:extLst>
          </p:cNvPr>
          <p:cNvCxnSpPr/>
          <p:nvPr/>
        </p:nvCxnSpPr>
        <p:spPr>
          <a:xfrm>
            <a:off x="5498197" y="3185653"/>
            <a:ext cx="959753" cy="26789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44DD9D6-423E-4ED0-AB0F-C668AB73C2C4}"/>
              </a:ext>
            </a:extLst>
          </p:cNvPr>
          <p:cNvSpPr txBox="1"/>
          <p:nvPr/>
        </p:nvSpPr>
        <p:spPr>
          <a:xfrm>
            <a:off x="6936816" y="4935564"/>
            <a:ext cx="975869" cy="369332"/>
          </a:xfrm>
          <a:prstGeom prst="rect">
            <a:avLst/>
          </a:prstGeom>
          <a:noFill/>
        </p:spPr>
        <p:txBody>
          <a:bodyPr wrap="square" rtlCol="0">
            <a:spAutoFit/>
          </a:bodyPr>
          <a:lstStyle/>
          <a:p>
            <a:r>
              <a:rPr lang="en-US" dirty="0"/>
              <a:t>None</a:t>
            </a:r>
          </a:p>
        </p:txBody>
      </p:sp>
      <p:sp>
        <p:nvSpPr>
          <p:cNvPr id="31" name="TextBox 30">
            <a:extLst>
              <a:ext uri="{FF2B5EF4-FFF2-40B4-BE49-F238E27FC236}">
                <a16:creationId xmlns:a16="http://schemas.microsoft.com/office/drawing/2014/main" id="{6AAE2485-7156-4BBD-B426-5EE20E51B9C2}"/>
              </a:ext>
            </a:extLst>
          </p:cNvPr>
          <p:cNvSpPr txBox="1"/>
          <p:nvPr/>
        </p:nvSpPr>
        <p:spPr>
          <a:xfrm>
            <a:off x="7459718" y="6432862"/>
            <a:ext cx="1712857" cy="369332"/>
          </a:xfrm>
          <a:prstGeom prst="rect">
            <a:avLst/>
          </a:prstGeom>
          <a:noFill/>
        </p:spPr>
        <p:txBody>
          <a:bodyPr wrap="square" rtlCol="0">
            <a:spAutoFit/>
          </a:bodyPr>
          <a:lstStyle/>
          <a:p>
            <a:r>
              <a:rPr lang="en-US" dirty="0">
                <a:solidFill>
                  <a:srgbClr val="FF0000"/>
                </a:solidFill>
              </a:rPr>
              <a:t>Undiagnosed</a:t>
            </a:r>
          </a:p>
        </p:txBody>
      </p:sp>
    </p:spTree>
    <p:extLst>
      <p:ext uri="{BB962C8B-B14F-4D97-AF65-F5344CB8AC3E}">
        <p14:creationId xmlns:p14="http://schemas.microsoft.com/office/powerpoint/2010/main" val="158154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data</a:t>
            </a:r>
          </a:p>
        </p:txBody>
      </p:sp>
      <p:sp>
        <p:nvSpPr>
          <p:cNvPr id="3" name="Content Placeholder 2"/>
          <p:cNvSpPr>
            <a:spLocks noGrp="1"/>
          </p:cNvSpPr>
          <p:nvPr>
            <p:ph idx="1"/>
          </p:nvPr>
        </p:nvSpPr>
        <p:spPr/>
        <p:txBody>
          <a:bodyPr>
            <a:normAutofit/>
          </a:bodyPr>
          <a:lstStyle/>
          <a:p>
            <a:r>
              <a:rPr lang="en-US" dirty="0"/>
              <a:t>Functional assay (e.g., enzyme assay)</a:t>
            </a:r>
          </a:p>
          <a:p>
            <a:r>
              <a:rPr lang="en-US" dirty="0"/>
              <a:t>Splicing effects (RNA sequencing)</a:t>
            </a:r>
          </a:p>
          <a:p>
            <a:r>
              <a:rPr lang="en-US" dirty="0"/>
              <a:t>Model organism (knock-out vs knock-in)</a:t>
            </a:r>
          </a:p>
          <a:p>
            <a:r>
              <a:rPr lang="en-US" i="1" dirty="0"/>
              <a:t>In vitro </a:t>
            </a:r>
            <a:r>
              <a:rPr lang="en-US" dirty="0"/>
              <a:t>model</a:t>
            </a:r>
          </a:p>
          <a:p>
            <a:pPr lvl="1"/>
            <a:r>
              <a:rPr lang="en-US" dirty="0"/>
              <a:t>iPSC from patient?</a:t>
            </a:r>
          </a:p>
          <a:p>
            <a:r>
              <a:rPr lang="en-US" dirty="0"/>
              <a:t>Context is important: consider type of variant in the patient</a:t>
            </a:r>
          </a:p>
          <a:p>
            <a:pPr lvl="1"/>
            <a:r>
              <a:rPr lang="en-US" dirty="0"/>
              <a:t>Null vs missense</a:t>
            </a:r>
          </a:p>
          <a:p>
            <a:pPr lvl="1"/>
            <a:r>
              <a:rPr lang="en-US" dirty="0"/>
              <a:t>Loss of function vs gain of function</a:t>
            </a:r>
          </a:p>
        </p:txBody>
      </p:sp>
    </p:spTree>
    <p:extLst>
      <p:ext uri="{BB962C8B-B14F-4D97-AF65-F5344CB8AC3E}">
        <p14:creationId xmlns:p14="http://schemas.microsoft.com/office/powerpoint/2010/main" val="1066322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information</a:t>
            </a:r>
          </a:p>
        </p:txBody>
      </p:sp>
      <p:sp>
        <p:nvSpPr>
          <p:cNvPr id="3" name="Content Placeholder 2"/>
          <p:cNvSpPr>
            <a:spLocks noGrp="1"/>
          </p:cNvSpPr>
          <p:nvPr>
            <p:ph idx="1"/>
          </p:nvPr>
        </p:nvSpPr>
        <p:spPr/>
        <p:txBody>
          <a:bodyPr>
            <a:normAutofit fontScale="92500"/>
          </a:bodyPr>
          <a:lstStyle/>
          <a:p>
            <a:r>
              <a:rPr lang="en-US" dirty="0"/>
              <a:t>Supports pathogenicity:</a:t>
            </a:r>
          </a:p>
          <a:p>
            <a:pPr lvl="1"/>
            <a:r>
              <a:rPr lang="en-US" dirty="0"/>
              <a:t>Recurrent </a:t>
            </a:r>
            <a:r>
              <a:rPr lang="en-US" i="1" dirty="0"/>
              <a:t>de novo </a:t>
            </a:r>
            <a:r>
              <a:rPr lang="en-US" dirty="0"/>
              <a:t>variant in patients with same phenotype</a:t>
            </a:r>
          </a:p>
          <a:p>
            <a:pPr lvl="1"/>
            <a:r>
              <a:rPr lang="en-US" dirty="0"/>
              <a:t>Phenotype is highly specific for the gene</a:t>
            </a:r>
          </a:p>
          <a:p>
            <a:pPr lvl="1"/>
            <a:r>
              <a:rPr lang="en-US" dirty="0"/>
              <a:t>Variant affects important position of the protein (e.g. active site)</a:t>
            </a:r>
          </a:p>
          <a:p>
            <a:pPr lvl="1"/>
            <a:r>
              <a:rPr lang="en-US" dirty="0"/>
              <a:t>For novel gene: protein product is part of a complex containing genes with associated disorders with similar phenotypes (e.g., </a:t>
            </a:r>
            <a:r>
              <a:rPr lang="en-US" i="1" dirty="0"/>
              <a:t>POLR1B </a:t>
            </a:r>
            <a:r>
              <a:rPr lang="en-US" dirty="0"/>
              <a:t>and TCS)</a:t>
            </a:r>
          </a:p>
          <a:p>
            <a:r>
              <a:rPr lang="en-US" dirty="0"/>
              <a:t>Supports benign:</a:t>
            </a:r>
          </a:p>
          <a:p>
            <a:pPr lvl="1"/>
            <a:r>
              <a:rPr lang="en-US" dirty="0"/>
              <a:t>Alternative cause of phenotype identified</a:t>
            </a:r>
          </a:p>
          <a:p>
            <a:pPr lvl="1"/>
            <a:r>
              <a:rPr lang="en-US" dirty="0"/>
              <a:t>E.g., variant of uncertain significance in </a:t>
            </a:r>
            <a:r>
              <a:rPr lang="en-US" i="1" dirty="0"/>
              <a:t>POLR1A</a:t>
            </a:r>
            <a:r>
              <a:rPr lang="en-US" dirty="0"/>
              <a:t> in a child with </a:t>
            </a:r>
            <a:r>
              <a:rPr lang="en-US" i="1" dirty="0"/>
              <a:t>TCOF1</a:t>
            </a:r>
            <a:r>
              <a:rPr lang="en-US" dirty="0"/>
              <a:t> pathogenic variant and typical TCS</a:t>
            </a:r>
            <a:r>
              <a:rPr lang="en-US" dirty="0">
                <a:sym typeface="Wingdings" panose="05000000000000000000" pitchFamily="2" charset="2"/>
              </a:rPr>
              <a:t> probably benign</a:t>
            </a:r>
            <a:endParaRPr lang="en-US" dirty="0"/>
          </a:p>
        </p:txBody>
      </p:sp>
    </p:spTree>
    <p:extLst>
      <p:ext uri="{BB962C8B-B14F-4D97-AF65-F5344CB8AC3E}">
        <p14:creationId xmlns:p14="http://schemas.microsoft.com/office/powerpoint/2010/main" val="3569826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642" y="2368577"/>
            <a:ext cx="3500804" cy="3119165"/>
          </a:xfrm>
          <a:prstGeom prst="rect">
            <a:avLst/>
          </a:prstGeom>
        </p:spPr>
      </p:pic>
      <p:pic>
        <p:nvPicPr>
          <p:cNvPr id="7" name="Picture 6"/>
          <p:cNvPicPr>
            <a:picLocks noChangeAspect="1"/>
          </p:cNvPicPr>
          <p:nvPr/>
        </p:nvPicPr>
        <p:blipFill rotWithShape="1">
          <a:blip r:embed="rId4"/>
          <a:srcRect l="31263"/>
          <a:stretch/>
        </p:blipFill>
        <p:spPr>
          <a:xfrm>
            <a:off x="5155474" y="112314"/>
            <a:ext cx="6868886" cy="6691852"/>
          </a:xfrm>
          <a:prstGeom prst="rect">
            <a:avLst/>
          </a:prstGeom>
        </p:spPr>
      </p:pic>
      <p:pic>
        <p:nvPicPr>
          <p:cNvPr id="6" name="Picture 5"/>
          <p:cNvPicPr>
            <a:picLocks noChangeAspect="1"/>
          </p:cNvPicPr>
          <p:nvPr/>
        </p:nvPicPr>
        <p:blipFill rotWithShape="1">
          <a:blip r:embed="rId4"/>
          <a:srcRect r="73356" b="96864"/>
          <a:stretch/>
        </p:blipFill>
        <p:spPr>
          <a:xfrm>
            <a:off x="5155474" y="112314"/>
            <a:ext cx="2662519" cy="209904"/>
          </a:xfrm>
          <a:prstGeom prst="rect">
            <a:avLst/>
          </a:prstGeom>
        </p:spPr>
      </p:pic>
      <p:pic>
        <p:nvPicPr>
          <p:cNvPr id="8" name="Picture 7"/>
          <p:cNvPicPr>
            <a:picLocks noChangeAspect="1"/>
          </p:cNvPicPr>
          <p:nvPr/>
        </p:nvPicPr>
        <p:blipFill>
          <a:blip r:embed="rId5"/>
          <a:stretch>
            <a:fillRect/>
          </a:stretch>
        </p:blipFill>
        <p:spPr>
          <a:xfrm>
            <a:off x="72642" y="1423809"/>
            <a:ext cx="2428875" cy="762000"/>
          </a:xfrm>
          <a:prstGeom prst="rect">
            <a:avLst/>
          </a:prstGeom>
        </p:spPr>
      </p:pic>
      <p:sp>
        <p:nvSpPr>
          <p:cNvPr id="9" name="Rectangle 8"/>
          <p:cNvSpPr/>
          <p:nvPr/>
        </p:nvSpPr>
        <p:spPr>
          <a:xfrm>
            <a:off x="72642" y="5569523"/>
            <a:ext cx="2236510" cy="369332"/>
          </a:xfrm>
          <a:prstGeom prst="rect">
            <a:avLst/>
          </a:prstGeom>
        </p:spPr>
        <p:txBody>
          <a:bodyPr wrap="none">
            <a:spAutoFit/>
          </a:bodyPr>
          <a:lstStyle/>
          <a:p>
            <a:r>
              <a:rPr lang="en-US" dirty="0"/>
              <a:t>https://string-db.org/</a:t>
            </a:r>
          </a:p>
        </p:txBody>
      </p:sp>
    </p:spTree>
    <p:extLst>
      <p:ext uri="{BB962C8B-B14F-4D97-AF65-F5344CB8AC3E}">
        <p14:creationId xmlns:p14="http://schemas.microsoft.com/office/powerpoint/2010/main" val="1322008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81B3-BBFA-48E6-9101-95C9B6D141FE}"/>
              </a:ext>
            </a:extLst>
          </p:cNvPr>
          <p:cNvSpPr>
            <a:spLocks noGrp="1"/>
          </p:cNvSpPr>
          <p:nvPr>
            <p:ph type="title"/>
          </p:nvPr>
        </p:nvSpPr>
        <p:spPr/>
        <p:txBody>
          <a:bodyPr/>
          <a:lstStyle/>
          <a:p>
            <a:r>
              <a:rPr lang="en-US" dirty="0"/>
              <a:t>Variant classification: POLR1a p.C1562F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2456921"/>
              </p:ext>
            </p:extLst>
          </p:nvPr>
        </p:nvGraphicFramePr>
        <p:xfrm>
          <a:off x="419100" y="1760220"/>
          <a:ext cx="11353800" cy="3606800"/>
        </p:xfrm>
        <a:graphic>
          <a:graphicData uri="http://schemas.openxmlformats.org/drawingml/2006/table">
            <a:tbl>
              <a:tblPr firstRow="1" bandRow="1">
                <a:tableStyleId>{5C22544A-7EE6-4342-B048-85BDC9FD1C3A}</a:tableStyleId>
              </a:tblPr>
              <a:tblGrid>
                <a:gridCol w="4470923">
                  <a:extLst>
                    <a:ext uri="{9D8B030D-6E8A-4147-A177-3AD203B41FA5}">
                      <a16:colId xmlns:a16="http://schemas.microsoft.com/office/drawing/2014/main" val="20000"/>
                    </a:ext>
                  </a:extLst>
                </a:gridCol>
                <a:gridCol w="6882877">
                  <a:extLst>
                    <a:ext uri="{9D8B030D-6E8A-4147-A177-3AD203B41FA5}">
                      <a16:colId xmlns:a16="http://schemas.microsoft.com/office/drawing/2014/main" val="20001"/>
                    </a:ext>
                  </a:extLst>
                </a:gridCol>
              </a:tblGrid>
              <a:tr h="370840">
                <a:tc>
                  <a:txBody>
                    <a:bodyPr/>
                    <a:lstStyle/>
                    <a:p>
                      <a:r>
                        <a:rPr lang="en-US" dirty="0"/>
                        <a:t>Data point</a:t>
                      </a:r>
                    </a:p>
                  </a:txBody>
                  <a:tcPr/>
                </a:tc>
                <a:tc>
                  <a:txBody>
                    <a:bodyPr/>
                    <a:lstStyle/>
                    <a:p>
                      <a:r>
                        <a:rPr lang="en-US" dirty="0"/>
                        <a:t>Consensus</a:t>
                      </a:r>
                    </a:p>
                  </a:txBody>
                  <a:tcPr/>
                </a:tc>
                <a:extLst>
                  <a:ext uri="{0D108BD9-81ED-4DB2-BD59-A6C34878D82A}">
                    <a16:rowId xmlns:a16="http://schemas.microsoft.com/office/drawing/2014/main" val="10000"/>
                  </a:ext>
                </a:extLst>
              </a:tr>
              <a:tr h="370840">
                <a:tc>
                  <a:txBody>
                    <a:bodyPr/>
                    <a:lstStyle/>
                    <a:p>
                      <a:r>
                        <a:rPr lang="en-US" dirty="0"/>
                        <a:t>Population data</a:t>
                      </a:r>
                    </a:p>
                  </a:txBody>
                  <a:tcPr/>
                </a:tc>
                <a:tc>
                  <a:txBody>
                    <a:bodyPr/>
                    <a:lstStyle/>
                    <a:p>
                      <a:r>
                        <a:rPr lang="en-US" i="1" dirty="0"/>
                        <a:t>POLR1A</a:t>
                      </a:r>
                      <a:r>
                        <a:rPr lang="en-US" dirty="0"/>
                        <a:t> highly</a:t>
                      </a:r>
                      <a:r>
                        <a:rPr lang="en-US" baseline="0" dirty="0"/>
                        <a:t> constrained; variant is not in </a:t>
                      </a:r>
                      <a:r>
                        <a:rPr lang="en-US" baseline="0" dirty="0" err="1"/>
                        <a:t>gnomad</a:t>
                      </a:r>
                      <a:endParaRPr lang="en-US"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Computational and predictive data</a:t>
                      </a:r>
                    </a:p>
                  </a:txBody>
                  <a:tcPr/>
                </a:tc>
                <a:tc>
                  <a:txBody>
                    <a:bodyPr/>
                    <a:lstStyle/>
                    <a:p>
                      <a:r>
                        <a:rPr lang="en-US" dirty="0"/>
                        <a:t>10/12 predicted pathogenic</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Functional data</a:t>
                      </a:r>
                    </a:p>
                  </a:txBody>
                  <a:tcPr/>
                </a:tc>
                <a:tc>
                  <a:txBody>
                    <a:bodyPr/>
                    <a:lstStyle/>
                    <a:p>
                      <a:r>
                        <a:rPr lang="en-US" dirty="0"/>
                        <a:t>Mouse allele is lethal</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Segregation data</a:t>
                      </a:r>
                    </a:p>
                  </a:txBody>
                  <a:tcPr/>
                </a:tc>
                <a:tc>
                  <a:txBody>
                    <a:bodyPr/>
                    <a:lstStyle/>
                    <a:p>
                      <a:r>
                        <a:rPr lang="en-US" dirty="0"/>
                        <a:t>n/a</a:t>
                      </a:r>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 novo data</a:t>
                      </a:r>
                    </a:p>
                  </a:txBody>
                  <a:tcPr/>
                </a:tc>
                <a:tc>
                  <a:txBody>
                    <a:bodyPr/>
                    <a:lstStyle/>
                    <a:p>
                      <a:r>
                        <a:rPr lang="en-US" dirty="0"/>
                        <a:t>De novo</a:t>
                      </a:r>
                    </a:p>
                  </a:txBody>
                  <a:tcPr/>
                </a:tc>
                <a:extLst>
                  <a:ext uri="{0D108BD9-81ED-4DB2-BD59-A6C34878D82A}">
                    <a16:rowId xmlns:a16="http://schemas.microsoft.com/office/drawing/2014/main" val="10005"/>
                  </a:ext>
                </a:extLst>
              </a:tr>
              <a:tr h="370840">
                <a:tc>
                  <a:txBody>
                    <a:bodyPr/>
                    <a:lstStyle/>
                    <a:p>
                      <a:r>
                        <a:rPr lang="en-US" dirty="0"/>
                        <a:t>Allelic data</a:t>
                      </a:r>
                    </a:p>
                  </a:txBody>
                  <a:tcPr/>
                </a:tc>
                <a:tc>
                  <a:txBody>
                    <a:bodyPr/>
                    <a:lstStyle/>
                    <a:p>
                      <a:r>
                        <a:rPr lang="en-US" dirty="0"/>
                        <a:t>n/a</a:t>
                      </a:r>
                    </a:p>
                  </a:txBody>
                  <a:tcP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database</a:t>
                      </a:r>
                    </a:p>
                  </a:txBody>
                  <a:tcPr/>
                </a:tc>
                <a:tc>
                  <a:txBody>
                    <a:bodyPr/>
                    <a:lstStyle/>
                    <a:p>
                      <a:r>
                        <a:rPr lang="en-US" dirty="0"/>
                        <a:t>n/a</a:t>
                      </a:r>
                    </a:p>
                  </a:txBody>
                  <a:tcPr/>
                </a:tc>
                <a:extLst>
                  <a:ext uri="{0D108BD9-81ED-4DB2-BD59-A6C34878D82A}">
                    <a16:rowId xmlns:a16="http://schemas.microsoft.com/office/drawing/2014/main" val="10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data</a:t>
                      </a:r>
                    </a:p>
                  </a:txBody>
                  <a:tcPr/>
                </a:tc>
                <a:tc>
                  <a:txBody>
                    <a:bodyPr/>
                    <a:lstStyle/>
                    <a:p>
                      <a:r>
                        <a:rPr lang="en-US" dirty="0"/>
                        <a:t>-Recurrent variant in two unrelated children with same phenotype</a:t>
                      </a:r>
                    </a:p>
                    <a:p>
                      <a:r>
                        <a:rPr lang="en-US" dirty="0"/>
                        <a:t>-Other POLR1 subunits associated with neurologic disease</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42093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65FB9F3-CC61-4C3E-8460-24A8A9064282}"/>
              </a:ext>
            </a:extLst>
          </p:cNvPr>
          <p:cNvSpPr/>
          <p:nvPr/>
        </p:nvSpPr>
        <p:spPr>
          <a:xfrm>
            <a:off x="1980900" y="4069241"/>
            <a:ext cx="8138160" cy="244382"/>
          </a:xfrm>
          <a:prstGeom prst="rect">
            <a:avLst/>
          </a:prstGeom>
          <a:solidFill>
            <a:srgbClr val="00B050">
              <a:alpha val="26000"/>
            </a:srgbClr>
          </a:solidFill>
          <a:ln>
            <a:solidFill>
              <a:srgbClr val="9FFF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BAAAC47-7163-45C3-891D-8883BCC0EF26}"/>
              </a:ext>
            </a:extLst>
          </p:cNvPr>
          <p:cNvSpPr/>
          <p:nvPr/>
        </p:nvSpPr>
        <p:spPr>
          <a:xfrm>
            <a:off x="1784182" y="3549414"/>
            <a:ext cx="8595360" cy="244382"/>
          </a:xfrm>
          <a:prstGeom prst="rect">
            <a:avLst/>
          </a:prstGeom>
          <a:solidFill>
            <a:srgbClr val="C59EE2"/>
          </a:solidFill>
          <a:ln>
            <a:solidFill>
              <a:srgbClr val="C59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F77AD84-9C37-49ED-B559-A08307DEBA9B}"/>
              </a:ext>
            </a:extLst>
          </p:cNvPr>
          <p:cNvSpPr/>
          <p:nvPr/>
        </p:nvSpPr>
        <p:spPr>
          <a:xfrm>
            <a:off x="1585736" y="3031040"/>
            <a:ext cx="9052560" cy="244382"/>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3AEB0F-10ED-4E8C-969A-196500168A19}"/>
              </a:ext>
            </a:extLst>
          </p:cNvPr>
          <p:cNvSpPr/>
          <p:nvPr/>
        </p:nvSpPr>
        <p:spPr>
          <a:xfrm>
            <a:off x="1426544" y="2501138"/>
            <a:ext cx="9418320" cy="244382"/>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8236273" y="2112705"/>
            <a:ext cx="2794715" cy="2999232"/>
          </a:xfrm>
          <a:prstGeom prst="triangl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0800000">
            <a:off x="1302245" y="2112704"/>
            <a:ext cx="2113918" cy="2995362"/>
          </a:xfrm>
          <a:prstGeom prst="triangl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397404-FB88-4E77-8B8A-C34E2583C78B}"/>
              </a:ext>
            </a:extLst>
          </p:cNvPr>
          <p:cNvSpPr>
            <a:spLocks noGrp="1"/>
          </p:cNvSpPr>
          <p:nvPr>
            <p:ph type="title"/>
          </p:nvPr>
        </p:nvSpPr>
        <p:spPr>
          <a:xfrm>
            <a:off x="165448" y="271228"/>
            <a:ext cx="10515600" cy="1000537"/>
          </a:xfrm>
        </p:spPr>
        <p:txBody>
          <a:bodyPr/>
          <a:lstStyle/>
          <a:p>
            <a:r>
              <a:rPr lang="en-US" dirty="0"/>
              <a:t>Finding a variant/gene of interest</a:t>
            </a:r>
          </a:p>
        </p:txBody>
      </p:sp>
      <p:sp>
        <p:nvSpPr>
          <p:cNvPr id="4" name="TextBox 3"/>
          <p:cNvSpPr txBox="1"/>
          <p:nvPr/>
        </p:nvSpPr>
        <p:spPr>
          <a:xfrm>
            <a:off x="1736383" y="2157971"/>
            <a:ext cx="1233819" cy="369332"/>
          </a:xfrm>
          <a:prstGeom prst="rect">
            <a:avLst/>
          </a:prstGeom>
          <a:noFill/>
        </p:spPr>
        <p:txBody>
          <a:bodyPr wrap="square" rtlCol="0">
            <a:spAutoFit/>
          </a:bodyPr>
          <a:lstStyle/>
          <a:p>
            <a:r>
              <a:rPr lang="en-US" b="1" dirty="0">
                <a:solidFill>
                  <a:schemeClr val="tx1">
                    <a:lumMod val="50000"/>
                  </a:schemeClr>
                </a:solidFill>
              </a:rPr>
              <a:t>1,433,069</a:t>
            </a:r>
          </a:p>
        </p:txBody>
      </p:sp>
      <p:sp>
        <p:nvSpPr>
          <p:cNvPr id="5" name="TextBox 4"/>
          <p:cNvSpPr txBox="1"/>
          <p:nvPr/>
        </p:nvSpPr>
        <p:spPr>
          <a:xfrm>
            <a:off x="1843740" y="2677546"/>
            <a:ext cx="1026422" cy="369332"/>
          </a:xfrm>
          <a:prstGeom prst="rect">
            <a:avLst/>
          </a:prstGeom>
          <a:noFill/>
        </p:spPr>
        <p:txBody>
          <a:bodyPr wrap="square" rtlCol="0">
            <a:spAutoFit/>
          </a:bodyPr>
          <a:lstStyle/>
          <a:p>
            <a:r>
              <a:rPr lang="en-US" b="1" dirty="0">
                <a:solidFill>
                  <a:schemeClr val="tx1">
                    <a:lumMod val="50000"/>
                  </a:schemeClr>
                </a:solidFill>
              </a:rPr>
              <a:t>100,206</a:t>
            </a:r>
          </a:p>
        </p:txBody>
      </p:sp>
      <p:sp>
        <p:nvSpPr>
          <p:cNvPr id="6" name="TextBox 5"/>
          <p:cNvSpPr txBox="1"/>
          <p:nvPr/>
        </p:nvSpPr>
        <p:spPr>
          <a:xfrm>
            <a:off x="1911240" y="3236067"/>
            <a:ext cx="884105" cy="369332"/>
          </a:xfrm>
          <a:prstGeom prst="rect">
            <a:avLst/>
          </a:prstGeom>
          <a:noFill/>
        </p:spPr>
        <p:txBody>
          <a:bodyPr wrap="square" rtlCol="0">
            <a:spAutoFit/>
          </a:bodyPr>
          <a:lstStyle/>
          <a:p>
            <a:r>
              <a:rPr lang="en-US" b="1" dirty="0">
                <a:solidFill>
                  <a:schemeClr val="tx1">
                    <a:lumMod val="50000"/>
                  </a:schemeClr>
                </a:solidFill>
              </a:rPr>
              <a:t>51,078</a:t>
            </a:r>
          </a:p>
        </p:txBody>
      </p:sp>
      <p:sp>
        <p:nvSpPr>
          <p:cNvPr id="7" name="TextBox 6"/>
          <p:cNvSpPr txBox="1"/>
          <p:nvPr/>
        </p:nvSpPr>
        <p:spPr>
          <a:xfrm>
            <a:off x="2055644" y="3748868"/>
            <a:ext cx="595296" cy="369332"/>
          </a:xfrm>
          <a:prstGeom prst="rect">
            <a:avLst/>
          </a:prstGeom>
          <a:noFill/>
        </p:spPr>
        <p:txBody>
          <a:bodyPr wrap="square" rtlCol="0">
            <a:spAutoFit/>
          </a:bodyPr>
          <a:lstStyle/>
          <a:p>
            <a:r>
              <a:rPr lang="en-US" b="1" dirty="0">
                <a:solidFill>
                  <a:schemeClr val="tx1">
                    <a:lumMod val="50000"/>
                  </a:schemeClr>
                </a:solidFill>
              </a:rPr>
              <a:t>737</a:t>
            </a:r>
          </a:p>
        </p:txBody>
      </p:sp>
      <p:sp>
        <p:nvSpPr>
          <p:cNvPr id="8" name="TextBox 7"/>
          <p:cNvSpPr txBox="1"/>
          <p:nvPr/>
        </p:nvSpPr>
        <p:spPr>
          <a:xfrm>
            <a:off x="2133629" y="4250241"/>
            <a:ext cx="443317" cy="369332"/>
          </a:xfrm>
          <a:prstGeom prst="rect">
            <a:avLst/>
          </a:prstGeom>
          <a:noFill/>
        </p:spPr>
        <p:txBody>
          <a:bodyPr wrap="square" rtlCol="0">
            <a:spAutoFit/>
          </a:bodyPr>
          <a:lstStyle/>
          <a:p>
            <a:r>
              <a:rPr lang="en-US" b="1" dirty="0">
                <a:solidFill>
                  <a:schemeClr val="tx1">
                    <a:lumMod val="50000"/>
                  </a:schemeClr>
                </a:solidFill>
              </a:rPr>
              <a:t>28</a:t>
            </a:r>
          </a:p>
        </p:txBody>
      </p:sp>
      <p:sp>
        <p:nvSpPr>
          <p:cNvPr id="9" name="TextBox 8"/>
          <p:cNvSpPr txBox="1"/>
          <p:nvPr/>
        </p:nvSpPr>
        <p:spPr>
          <a:xfrm>
            <a:off x="1426544" y="1629084"/>
            <a:ext cx="1853497" cy="369332"/>
          </a:xfrm>
          <a:prstGeom prst="rect">
            <a:avLst/>
          </a:prstGeom>
          <a:noFill/>
        </p:spPr>
        <p:txBody>
          <a:bodyPr wrap="square" rtlCol="0">
            <a:spAutoFit/>
          </a:bodyPr>
          <a:lstStyle/>
          <a:p>
            <a:r>
              <a:rPr lang="en-US" dirty="0"/>
              <a:t>2021 Exome trio</a:t>
            </a:r>
          </a:p>
        </p:txBody>
      </p:sp>
      <p:sp>
        <p:nvSpPr>
          <p:cNvPr id="10" name="TextBox 9"/>
          <p:cNvSpPr txBox="1"/>
          <p:nvPr/>
        </p:nvSpPr>
        <p:spPr>
          <a:xfrm>
            <a:off x="9022197" y="2157971"/>
            <a:ext cx="1259304" cy="369332"/>
          </a:xfrm>
          <a:prstGeom prst="rect">
            <a:avLst/>
          </a:prstGeom>
          <a:noFill/>
        </p:spPr>
        <p:txBody>
          <a:bodyPr wrap="square" rtlCol="0">
            <a:spAutoFit/>
          </a:bodyPr>
          <a:lstStyle/>
          <a:p>
            <a:r>
              <a:rPr lang="en-US" b="1" dirty="0">
                <a:solidFill>
                  <a:schemeClr val="tx1">
                    <a:lumMod val="50000"/>
                  </a:schemeClr>
                </a:solidFill>
              </a:rPr>
              <a:t>6,838,829</a:t>
            </a:r>
          </a:p>
        </p:txBody>
      </p:sp>
      <p:sp>
        <p:nvSpPr>
          <p:cNvPr id="11" name="TextBox 10"/>
          <p:cNvSpPr txBox="1"/>
          <p:nvPr/>
        </p:nvSpPr>
        <p:spPr>
          <a:xfrm>
            <a:off x="9043884" y="2681039"/>
            <a:ext cx="1215930" cy="369332"/>
          </a:xfrm>
          <a:prstGeom prst="rect">
            <a:avLst/>
          </a:prstGeom>
          <a:noFill/>
        </p:spPr>
        <p:txBody>
          <a:bodyPr wrap="square" rtlCol="0">
            <a:spAutoFit/>
          </a:bodyPr>
          <a:lstStyle/>
          <a:p>
            <a:r>
              <a:rPr lang="en-US" b="1" dirty="0">
                <a:solidFill>
                  <a:schemeClr val="tx1">
                    <a:lumMod val="50000"/>
                  </a:schemeClr>
                </a:solidFill>
              </a:rPr>
              <a:t>4,858,374</a:t>
            </a:r>
          </a:p>
        </p:txBody>
      </p:sp>
      <p:sp>
        <p:nvSpPr>
          <p:cNvPr id="12" name="TextBox 11"/>
          <p:cNvSpPr txBox="1"/>
          <p:nvPr/>
        </p:nvSpPr>
        <p:spPr>
          <a:xfrm>
            <a:off x="9014697" y="3238397"/>
            <a:ext cx="1274305" cy="369332"/>
          </a:xfrm>
          <a:prstGeom prst="rect">
            <a:avLst/>
          </a:prstGeom>
          <a:noFill/>
        </p:spPr>
        <p:txBody>
          <a:bodyPr wrap="square" rtlCol="0">
            <a:spAutoFit/>
          </a:bodyPr>
          <a:lstStyle/>
          <a:p>
            <a:r>
              <a:rPr lang="en-US" b="1" dirty="0">
                <a:solidFill>
                  <a:schemeClr val="tx1">
                    <a:lumMod val="50000"/>
                  </a:schemeClr>
                </a:solidFill>
              </a:rPr>
              <a:t>4,803,808</a:t>
            </a:r>
          </a:p>
        </p:txBody>
      </p:sp>
      <p:sp>
        <p:nvSpPr>
          <p:cNvPr id="13" name="TextBox 12"/>
          <p:cNvSpPr txBox="1"/>
          <p:nvPr/>
        </p:nvSpPr>
        <p:spPr>
          <a:xfrm>
            <a:off x="9348053" y="3750035"/>
            <a:ext cx="607592" cy="369332"/>
          </a:xfrm>
          <a:prstGeom prst="rect">
            <a:avLst/>
          </a:prstGeom>
          <a:noFill/>
        </p:spPr>
        <p:txBody>
          <a:bodyPr wrap="square" rtlCol="0">
            <a:spAutoFit/>
          </a:bodyPr>
          <a:lstStyle/>
          <a:p>
            <a:r>
              <a:rPr lang="en-US" b="1" dirty="0">
                <a:solidFill>
                  <a:schemeClr val="tx1">
                    <a:lumMod val="50000"/>
                  </a:schemeClr>
                </a:solidFill>
              </a:rPr>
              <a:t>868</a:t>
            </a:r>
          </a:p>
        </p:txBody>
      </p:sp>
      <p:sp>
        <p:nvSpPr>
          <p:cNvPr id="14" name="TextBox 13"/>
          <p:cNvSpPr txBox="1"/>
          <p:nvPr/>
        </p:nvSpPr>
        <p:spPr>
          <a:xfrm>
            <a:off x="9459432" y="4250241"/>
            <a:ext cx="384835" cy="369332"/>
          </a:xfrm>
          <a:prstGeom prst="rect">
            <a:avLst/>
          </a:prstGeom>
          <a:noFill/>
        </p:spPr>
        <p:txBody>
          <a:bodyPr wrap="square" rtlCol="0">
            <a:spAutoFit/>
          </a:bodyPr>
          <a:lstStyle/>
          <a:p>
            <a:r>
              <a:rPr lang="en-US" b="1" dirty="0">
                <a:solidFill>
                  <a:schemeClr val="tx1">
                    <a:lumMod val="50000"/>
                  </a:schemeClr>
                </a:solidFill>
              </a:rPr>
              <a:t>9</a:t>
            </a:r>
          </a:p>
        </p:txBody>
      </p:sp>
      <p:sp>
        <p:nvSpPr>
          <p:cNvPr id="15" name="TextBox 14"/>
          <p:cNvSpPr txBox="1"/>
          <p:nvPr/>
        </p:nvSpPr>
        <p:spPr>
          <a:xfrm>
            <a:off x="8622651" y="1634903"/>
            <a:ext cx="2058397" cy="369332"/>
          </a:xfrm>
          <a:prstGeom prst="rect">
            <a:avLst/>
          </a:prstGeom>
          <a:noFill/>
        </p:spPr>
        <p:txBody>
          <a:bodyPr wrap="square" rtlCol="0">
            <a:spAutoFit/>
          </a:bodyPr>
          <a:lstStyle/>
          <a:p>
            <a:r>
              <a:rPr lang="en-US" dirty="0"/>
              <a:t>2021 Genome trio</a:t>
            </a:r>
          </a:p>
        </p:txBody>
      </p:sp>
      <p:sp>
        <p:nvSpPr>
          <p:cNvPr id="16" name="TextBox 15"/>
          <p:cNvSpPr txBox="1"/>
          <p:nvPr/>
        </p:nvSpPr>
        <p:spPr>
          <a:xfrm>
            <a:off x="5049614" y="2455418"/>
            <a:ext cx="1710813" cy="369332"/>
          </a:xfrm>
          <a:prstGeom prst="rect">
            <a:avLst/>
          </a:prstGeom>
          <a:noFill/>
          <a:ln>
            <a:noFill/>
          </a:ln>
        </p:spPr>
        <p:txBody>
          <a:bodyPr wrap="square" rtlCol="0">
            <a:spAutoFit/>
          </a:bodyPr>
          <a:lstStyle/>
          <a:p>
            <a:r>
              <a:rPr lang="en-US" dirty="0"/>
              <a:t>Quality control</a:t>
            </a:r>
          </a:p>
        </p:txBody>
      </p:sp>
      <p:sp>
        <p:nvSpPr>
          <p:cNvPr id="17" name="Rectangle 16"/>
          <p:cNvSpPr/>
          <p:nvPr/>
        </p:nvSpPr>
        <p:spPr>
          <a:xfrm>
            <a:off x="4953296" y="2971880"/>
            <a:ext cx="1787669" cy="369332"/>
          </a:xfrm>
          <a:prstGeom prst="rect">
            <a:avLst/>
          </a:prstGeom>
        </p:spPr>
        <p:txBody>
          <a:bodyPr wrap="none">
            <a:spAutoFit/>
          </a:bodyPr>
          <a:lstStyle/>
          <a:p>
            <a:r>
              <a:rPr lang="en-US" dirty="0">
                <a:solidFill>
                  <a:srgbClr val="FF0000"/>
                </a:solidFill>
              </a:rPr>
              <a:t>Population data</a:t>
            </a:r>
          </a:p>
        </p:txBody>
      </p:sp>
      <p:sp>
        <p:nvSpPr>
          <p:cNvPr id="18" name="Rectangle 17"/>
          <p:cNvSpPr/>
          <p:nvPr/>
        </p:nvSpPr>
        <p:spPr>
          <a:xfrm>
            <a:off x="4089940" y="3488342"/>
            <a:ext cx="3630161" cy="369332"/>
          </a:xfrm>
          <a:prstGeom prst="rect">
            <a:avLst/>
          </a:prstGeom>
        </p:spPr>
        <p:txBody>
          <a:bodyPr wrap="none">
            <a:spAutoFit/>
          </a:bodyPr>
          <a:lstStyle/>
          <a:p>
            <a:r>
              <a:rPr lang="en-US" dirty="0">
                <a:solidFill>
                  <a:srgbClr val="7030A0"/>
                </a:solidFill>
              </a:rPr>
              <a:t>Effect (loss of function, missense)</a:t>
            </a:r>
          </a:p>
        </p:txBody>
      </p:sp>
      <p:sp>
        <p:nvSpPr>
          <p:cNvPr id="19" name="Rectangle 18"/>
          <p:cNvSpPr/>
          <p:nvPr/>
        </p:nvSpPr>
        <p:spPr>
          <a:xfrm>
            <a:off x="4331513" y="4004803"/>
            <a:ext cx="3147015" cy="369332"/>
          </a:xfrm>
          <a:prstGeom prst="rect">
            <a:avLst/>
          </a:prstGeom>
        </p:spPr>
        <p:txBody>
          <a:bodyPr wrap="none">
            <a:spAutoFit/>
          </a:bodyPr>
          <a:lstStyle/>
          <a:p>
            <a:r>
              <a:rPr lang="en-US" dirty="0">
                <a:solidFill>
                  <a:srgbClr val="00B050"/>
                </a:solidFill>
              </a:rPr>
              <a:t>Inheritance pattern (de novo)</a:t>
            </a:r>
          </a:p>
        </p:txBody>
      </p:sp>
      <p:sp>
        <p:nvSpPr>
          <p:cNvPr id="23" name="Rectangle 22"/>
          <p:cNvSpPr/>
          <p:nvPr/>
        </p:nvSpPr>
        <p:spPr>
          <a:xfrm>
            <a:off x="4930569" y="4705475"/>
            <a:ext cx="1672253" cy="369332"/>
          </a:xfrm>
          <a:prstGeom prst="rect">
            <a:avLst/>
          </a:prstGeom>
        </p:spPr>
        <p:txBody>
          <a:bodyPr wrap="none">
            <a:spAutoFit/>
          </a:bodyPr>
          <a:lstStyle/>
          <a:p>
            <a:r>
              <a:rPr lang="en-US" dirty="0"/>
              <a:t>Manual review</a:t>
            </a:r>
          </a:p>
        </p:txBody>
      </p:sp>
      <p:sp>
        <p:nvSpPr>
          <p:cNvPr id="3" name="Down Arrow 2"/>
          <p:cNvSpPr/>
          <p:nvPr/>
        </p:nvSpPr>
        <p:spPr>
          <a:xfrm>
            <a:off x="2241071" y="2522645"/>
            <a:ext cx="224443" cy="184666"/>
          </a:xfrm>
          <a:prstGeom prst="downArrow">
            <a:avLst/>
          </a:prstGeom>
          <a:solidFill>
            <a:schemeClr val="tx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2241071" y="3073219"/>
            <a:ext cx="224443" cy="184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2241071" y="3590467"/>
            <a:ext cx="224443" cy="184666"/>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2241071" y="4088076"/>
            <a:ext cx="224443" cy="18466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9500837" y="2524374"/>
            <a:ext cx="224443" cy="184666"/>
          </a:xfrm>
          <a:prstGeom prst="downArrow">
            <a:avLst/>
          </a:prstGeom>
          <a:solidFill>
            <a:schemeClr val="tx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9500837" y="3063518"/>
            <a:ext cx="224443" cy="184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9500837" y="3580766"/>
            <a:ext cx="224443" cy="184666"/>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9500837" y="4101235"/>
            <a:ext cx="224443" cy="18466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32AFD610-5C00-46B9-AC93-97E1C4220B99}"/>
              </a:ext>
            </a:extLst>
          </p:cNvPr>
          <p:cNvCxnSpPr>
            <a:stCxn id="14" idx="1"/>
            <a:endCxn id="23" idx="3"/>
          </p:cNvCxnSpPr>
          <p:nvPr/>
        </p:nvCxnSpPr>
        <p:spPr>
          <a:xfrm flipH="1">
            <a:off x="6602822" y="4434907"/>
            <a:ext cx="2856610" cy="455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1E97694-CBFC-458A-B3B5-27B3948AA2DF}"/>
              </a:ext>
            </a:extLst>
          </p:cNvPr>
          <p:cNvCxnSpPr>
            <a:stCxn id="8" idx="3"/>
            <a:endCxn id="23" idx="1"/>
          </p:cNvCxnSpPr>
          <p:nvPr/>
        </p:nvCxnSpPr>
        <p:spPr>
          <a:xfrm>
            <a:off x="2576946" y="4434907"/>
            <a:ext cx="2353623" cy="455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559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rot="13237814">
            <a:off x="2341852" y="370099"/>
            <a:ext cx="2385766" cy="3270037"/>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3717188" y="-24883"/>
            <a:ext cx="8474812" cy="2585536"/>
          </a:xfrm>
          <a:prstGeom prst="rect">
            <a:avLst/>
          </a:prstGeom>
          <a:ln>
            <a:solidFill>
              <a:srgbClr val="0070C0"/>
            </a:solidFill>
          </a:ln>
        </p:spPr>
      </p:pic>
      <p:pic>
        <p:nvPicPr>
          <p:cNvPr id="12" name="Picture 11"/>
          <p:cNvPicPr>
            <a:picLocks noChangeAspect="1"/>
          </p:cNvPicPr>
          <p:nvPr/>
        </p:nvPicPr>
        <p:blipFill>
          <a:blip r:embed="rId4"/>
          <a:stretch>
            <a:fillRect/>
          </a:stretch>
        </p:blipFill>
        <p:spPr>
          <a:xfrm>
            <a:off x="4173353" y="2649079"/>
            <a:ext cx="7580489" cy="4035275"/>
          </a:xfrm>
          <a:prstGeom prst="rect">
            <a:avLst/>
          </a:prstGeom>
        </p:spPr>
      </p:pic>
      <p:sp>
        <p:nvSpPr>
          <p:cNvPr id="13" name="TextBox 12"/>
          <p:cNvSpPr txBox="1"/>
          <p:nvPr/>
        </p:nvSpPr>
        <p:spPr>
          <a:xfrm>
            <a:off x="4263664" y="4537250"/>
            <a:ext cx="1055511" cy="369332"/>
          </a:xfrm>
          <a:prstGeom prst="rect">
            <a:avLst/>
          </a:prstGeom>
          <a:noFill/>
        </p:spPr>
        <p:txBody>
          <a:bodyPr wrap="square" rtlCol="0">
            <a:spAutoFit/>
          </a:bodyPr>
          <a:lstStyle/>
          <a:p>
            <a:r>
              <a:rPr lang="en-US" dirty="0"/>
              <a:t>Mother</a:t>
            </a:r>
          </a:p>
        </p:txBody>
      </p:sp>
      <p:sp>
        <p:nvSpPr>
          <p:cNvPr id="14" name="TextBox 13"/>
          <p:cNvSpPr txBox="1"/>
          <p:nvPr/>
        </p:nvSpPr>
        <p:spPr>
          <a:xfrm>
            <a:off x="4157348" y="3399584"/>
            <a:ext cx="1055511" cy="369332"/>
          </a:xfrm>
          <a:prstGeom prst="rect">
            <a:avLst/>
          </a:prstGeom>
          <a:noFill/>
        </p:spPr>
        <p:txBody>
          <a:bodyPr wrap="square" rtlCol="0">
            <a:spAutoFit/>
          </a:bodyPr>
          <a:lstStyle/>
          <a:p>
            <a:r>
              <a:rPr lang="en-US" dirty="0" err="1"/>
              <a:t>Proband</a:t>
            </a:r>
            <a:endParaRPr lang="en-US" dirty="0"/>
          </a:p>
        </p:txBody>
      </p:sp>
      <p:sp>
        <p:nvSpPr>
          <p:cNvPr id="15" name="TextBox 14"/>
          <p:cNvSpPr txBox="1"/>
          <p:nvPr/>
        </p:nvSpPr>
        <p:spPr>
          <a:xfrm>
            <a:off x="4263665" y="5674916"/>
            <a:ext cx="1055511" cy="369332"/>
          </a:xfrm>
          <a:prstGeom prst="rect">
            <a:avLst/>
          </a:prstGeom>
          <a:noFill/>
        </p:spPr>
        <p:txBody>
          <a:bodyPr wrap="square" rtlCol="0">
            <a:spAutoFit/>
          </a:bodyPr>
          <a:lstStyle/>
          <a:p>
            <a:r>
              <a:rPr lang="en-US" dirty="0"/>
              <a:t>Father</a:t>
            </a:r>
          </a:p>
        </p:txBody>
      </p:sp>
      <p:sp>
        <p:nvSpPr>
          <p:cNvPr id="21" name="TextBox 20">
            <a:extLst>
              <a:ext uri="{FF2B5EF4-FFF2-40B4-BE49-F238E27FC236}">
                <a16:creationId xmlns:a16="http://schemas.microsoft.com/office/drawing/2014/main" id="{F1A37B42-34A3-4112-BFDE-7D085CAAC95A}"/>
              </a:ext>
            </a:extLst>
          </p:cNvPr>
          <p:cNvSpPr txBox="1"/>
          <p:nvPr/>
        </p:nvSpPr>
        <p:spPr>
          <a:xfrm>
            <a:off x="983769" y="3099424"/>
            <a:ext cx="1885278" cy="923330"/>
          </a:xfrm>
          <a:prstGeom prst="rect">
            <a:avLst/>
          </a:prstGeom>
          <a:noFill/>
        </p:spPr>
        <p:txBody>
          <a:bodyPr wrap="square" rtlCol="0">
            <a:spAutoFit/>
          </a:bodyPr>
          <a:lstStyle/>
          <a:p>
            <a:r>
              <a:rPr lang="en-US" b="1" dirty="0">
                <a:solidFill>
                  <a:schemeClr val="tx1">
                    <a:lumMod val="50000"/>
                  </a:schemeClr>
                </a:solidFill>
              </a:rPr>
              <a:t>9 de novo variants after filtering</a:t>
            </a:r>
          </a:p>
        </p:txBody>
      </p:sp>
      <p:sp>
        <p:nvSpPr>
          <p:cNvPr id="2" name="TextBox 1">
            <a:extLst>
              <a:ext uri="{FF2B5EF4-FFF2-40B4-BE49-F238E27FC236}">
                <a16:creationId xmlns:a16="http://schemas.microsoft.com/office/drawing/2014/main" id="{95F90123-F51E-459D-983A-86D4D02E1FDA}"/>
              </a:ext>
            </a:extLst>
          </p:cNvPr>
          <p:cNvSpPr txBox="1"/>
          <p:nvPr/>
        </p:nvSpPr>
        <p:spPr>
          <a:xfrm>
            <a:off x="205740" y="251460"/>
            <a:ext cx="2663307" cy="830997"/>
          </a:xfrm>
          <a:prstGeom prst="rect">
            <a:avLst/>
          </a:prstGeom>
          <a:noFill/>
        </p:spPr>
        <p:txBody>
          <a:bodyPr wrap="square" rtlCol="0">
            <a:spAutoFit/>
          </a:bodyPr>
          <a:lstStyle/>
          <a:p>
            <a:r>
              <a:rPr lang="en-US" sz="2400" b="1" dirty="0">
                <a:solidFill>
                  <a:schemeClr val="tx1">
                    <a:lumMod val="50000"/>
                  </a:schemeClr>
                </a:solidFill>
              </a:rPr>
              <a:t>Individual Variant Review</a:t>
            </a:r>
          </a:p>
        </p:txBody>
      </p:sp>
    </p:spTree>
    <p:extLst>
      <p:ext uri="{BB962C8B-B14F-4D97-AF65-F5344CB8AC3E}">
        <p14:creationId xmlns:p14="http://schemas.microsoft.com/office/powerpoint/2010/main" val="4008269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p:txBody>
          <a:bodyPr/>
          <a:lstStyle/>
          <a:p>
            <a:r>
              <a:rPr lang="en-US" dirty="0"/>
              <a:t>Candidate gene identified</a:t>
            </a:r>
          </a:p>
          <a:p>
            <a:r>
              <a:rPr lang="en-US" dirty="0"/>
              <a:t>Variant is rare/novel, predicted pathogenic, segregates with disease</a:t>
            </a:r>
          </a:p>
          <a:p>
            <a:r>
              <a:rPr lang="en-US" dirty="0"/>
              <a:t>How to find more patients?</a:t>
            </a:r>
          </a:p>
          <a:p>
            <a:r>
              <a:rPr lang="en-US" dirty="0"/>
              <a:t>How to find someone interested in your gene?</a:t>
            </a:r>
          </a:p>
        </p:txBody>
      </p:sp>
    </p:spTree>
    <p:extLst>
      <p:ext uri="{BB962C8B-B14F-4D97-AF65-F5344CB8AC3E}">
        <p14:creationId xmlns:p14="http://schemas.microsoft.com/office/powerpoint/2010/main" val="4270672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more patients</a:t>
            </a:r>
          </a:p>
        </p:txBody>
      </p:sp>
      <p:pic>
        <p:nvPicPr>
          <p:cNvPr id="4" name="Picture 3"/>
          <p:cNvPicPr>
            <a:picLocks noChangeAspect="1"/>
          </p:cNvPicPr>
          <p:nvPr/>
        </p:nvPicPr>
        <p:blipFill>
          <a:blip r:embed="rId2"/>
          <a:stretch>
            <a:fillRect/>
          </a:stretch>
        </p:blipFill>
        <p:spPr>
          <a:xfrm>
            <a:off x="422910" y="1722747"/>
            <a:ext cx="8692986" cy="4380873"/>
          </a:xfrm>
          <a:prstGeom prst="rect">
            <a:avLst/>
          </a:prstGeom>
          <a:ln>
            <a:solidFill>
              <a:srgbClr val="FFC000"/>
            </a:solidFill>
          </a:ln>
        </p:spPr>
      </p:pic>
    </p:spTree>
    <p:extLst>
      <p:ext uri="{BB962C8B-B14F-4D97-AF65-F5344CB8AC3E}">
        <p14:creationId xmlns:p14="http://schemas.microsoft.com/office/powerpoint/2010/main" val="1725104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B5C33B-86C1-421E-A094-81C4B7003DD3}"/>
              </a:ext>
            </a:extLst>
          </p:cNvPr>
          <p:cNvPicPr>
            <a:picLocks noChangeAspect="1"/>
          </p:cNvPicPr>
          <p:nvPr/>
        </p:nvPicPr>
        <p:blipFill>
          <a:blip r:embed="rId3"/>
          <a:stretch>
            <a:fillRect/>
          </a:stretch>
        </p:blipFill>
        <p:spPr>
          <a:xfrm>
            <a:off x="0" y="0"/>
            <a:ext cx="4741273" cy="5141944"/>
          </a:xfrm>
          <a:prstGeom prst="rect">
            <a:avLst/>
          </a:prstGeom>
          <a:ln>
            <a:solidFill>
              <a:schemeClr val="tx1"/>
            </a:solidFill>
          </a:ln>
        </p:spPr>
      </p:pic>
      <p:pic>
        <p:nvPicPr>
          <p:cNvPr id="7" name="Picture 6">
            <a:extLst>
              <a:ext uri="{FF2B5EF4-FFF2-40B4-BE49-F238E27FC236}">
                <a16:creationId xmlns:a16="http://schemas.microsoft.com/office/drawing/2014/main" id="{EBE19F60-2EE9-479E-A640-7CA9C0D0772C}"/>
              </a:ext>
            </a:extLst>
          </p:cNvPr>
          <p:cNvPicPr>
            <a:picLocks noChangeAspect="1"/>
          </p:cNvPicPr>
          <p:nvPr/>
        </p:nvPicPr>
        <p:blipFill>
          <a:blip r:embed="rId4"/>
          <a:stretch>
            <a:fillRect/>
          </a:stretch>
        </p:blipFill>
        <p:spPr>
          <a:xfrm>
            <a:off x="3762579" y="755015"/>
            <a:ext cx="5382294" cy="5737860"/>
          </a:xfrm>
          <a:prstGeom prst="rect">
            <a:avLst/>
          </a:prstGeom>
          <a:ln>
            <a:solidFill>
              <a:schemeClr val="tx1"/>
            </a:solidFill>
          </a:ln>
        </p:spPr>
      </p:pic>
      <p:pic>
        <p:nvPicPr>
          <p:cNvPr id="9" name="Picture 8">
            <a:extLst>
              <a:ext uri="{FF2B5EF4-FFF2-40B4-BE49-F238E27FC236}">
                <a16:creationId xmlns:a16="http://schemas.microsoft.com/office/drawing/2014/main" id="{38FF817F-CBE8-41EE-B11F-9CBE9B5C322D}"/>
              </a:ext>
            </a:extLst>
          </p:cNvPr>
          <p:cNvPicPr>
            <a:picLocks noChangeAspect="1"/>
          </p:cNvPicPr>
          <p:nvPr/>
        </p:nvPicPr>
        <p:blipFill rotWithShape="1">
          <a:blip r:embed="rId5"/>
          <a:srcRect r="30094"/>
          <a:stretch/>
        </p:blipFill>
        <p:spPr>
          <a:xfrm>
            <a:off x="7669530" y="3862165"/>
            <a:ext cx="4522470" cy="3100610"/>
          </a:xfrm>
          <a:prstGeom prst="rect">
            <a:avLst/>
          </a:prstGeom>
          <a:ln>
            <a:solidFill>
              <a:schemeClr val="tx1"/>
            </a:solidFill>
          </a:ln>
        </p:spPr>
      </p:pic>
    </p:spTree>
    <p:extLst>
      <p:ext uri="{BB962C8B-B14F-4D97-AF65-F5344CB8AC3E}">
        <p14:creationId xmlns:p14="http://schemas.microsoft.com/office/powerpoint/2010/main" val="470515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80023" y="2990205"/>
            <a:ext cx="5589270" cy="646331"/>
          </a:xfrm>
          <a:prstGeom prst="rect">
            <a:avLst/>
          </a:prstGeom>
          <a:noFill/>
        </p:spPr>
        <p:txBody>
          <a:bodyPr wrap="square" rtlCol="0">
            <a:spAutoFit/>
          </a:bodyPr>
          <a:lstStyle/>
          <a:p>
            <a:r>
              <a:rPr lang="en-US" dirty="0"/>
              <a:t>Clinical exome trio: 1 variant of uncertain significance</a:t>
            </a:r>
          </a:p>
          <a:p>
            <a:r>
              <a:rPr lang="en-US" dirty="0"/>
              <a:t>Microarray: </a:t>
            </a:r>
          </a:p>
        </p:txBody>
      </p:sp>
      <p:sp>
        <p:nvSpPr>
          <p:cNvPr id="17" name="Title 1">
            <a:extLst>
              <a:ext uri="{FF2B5EF4-FFF2-40B4-BE49-F238E27FC236}">
                <a16:creationId xmlns:a16="http://schemas.microsoft.com/office/drawing/2014/main" id="{1754AC09-93FF-4DD3-A131-2D34C5BD3218}"/>
              </a:ext>
            </a:extLst>
          </p:cNvPr>
          <p:cNvSpPr>
            <a:spLocks noGrp="1"/>
          </p:cNvSpPr>
          <p:nvPr>
            <p:ph type="title"/>
          </p:nvPr>
        </p:nvSpPr>
        <p:spPr>
          <a:xfrm>
            <a:off x="461010" y="323877"/>
            <a:ext cx="10515600" cy="1000537"/>
          </a:xfrm>
        </p:spPr>
        <p:txBody>
          <a:bodyPr/>
          <a:lstStyle/>
          <a:p>
            <a:r>
              <a:rPr lang="en-US" dirty="0"/>
              <a:t>This MUST be genetic….</a:t>
            </a:r>
          </a:p>
        </p:txBody>
      </p:sp>
      <p:pic>
        <p:nvPicPr>
          <p:cNvPr id="2" name="Picture 1"/>
          <p:cNvPicPr>
            <a:picLocks noChangeAspect="1"/>
          </p:cNvPicPr>
          <p:nvPr/>
        </p:nvPicPr>
        <p:blipFill rotWithShape="1">
          <a:blip r:embed="rId3"/>
          <a:srcRect t="17228"/>
          <a:stretch/>
        </p:blipFill>
        <p:spPr>
          <a:xfrm>
            <a:off x="2651047" y="3397240"/>
            <a:ext cx="4020612" cy="671923"/>
          </a:xfrm>
          <a:prstGeom prst="rect">
            <a:avLst/>
          </a:prstGeom>
        </p:spPr>
      </p:pic>
      <p:sp>
        <p:nvSpPr>
          <p:cNvPr id="11" name="Content Placeholder 10">
            <a:extLst>
              <a:ext uri="{FF2B5EF4-FFF2-40B4-BE49-F238E27FC236}">
                <a16:creationId xmlns:a16="http://schemas.microsoft.com/office/drawing/2014/main" id="{FDB8F305-55A3-4F11-8361-FB9B2C9A3BDE}"/>
              </a:ext>
            </a:extLst>
          </p:cNvPr>
          <p:cNvSpPr>
            <a:spLocks noGrp="1"/>
          </p:cNvSpPr>
          <p:nvPr>
            <p:ph idx="1"/>
          </p:nvPr>
        </p:nvSpPr>
        <p:spPr/>
        <p:txBody>
          <a:bodyPr/>
          <a:lstStyle/>
          <a:p>
            <a:r>
              <a:rPr lang="en-US" dirty="0"/>
              <a:t>Newborn with craniofacial anomalies including partial acrania</a:t>
            </a:r>
          </a:p>
          <a:p>
            <a:r>
              <a:rPr lang="en-US" dirty="0"/>
              <a:t>Test results:</a:t>
            </a:r>
          </a:p>
          <a:p>
            <a:endParaRPr lang="en-US" dirty="0"/>
          </a:p>
        </p:txBody>
      </p:sp>
    </p:spTree>
    <p:extLst>
      <p:ext uri="{BB962C8B-B14F-4D97-AF65-F5344CB8AC3E}">
        <p14:creationId xmlns:p14="http://schemas.microsoft.com/office/powerpoint/2010/main" val="336981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undiagnosed?</a:t>
            </a:r>
          </a:p>
        </p:txBody>
      </p:sp>
      <p:sp>
        <p:nvSpPr>
          <p:cNvPr id="3" name="Content Placeholder 2"/>
          <p:cNvSpPr>
            <a:spLocks noGrp="1"/>
          </p:cNvSpPr>
          <p:nvPr>
            <p:ph idx="1"/>
          </p:nvPr>
        </p:nvSpPr>
        <p:spPr>
          <a:xfrm>
            <a:off x="479982" y="1606360"/>
            <a:ext cx="5414010" cy="3838905"/>
          </a:xfrm>
        </p:spPr>
        <p:txBody>
          <a:bodyPr>
            <a:normAutofit fontScale="70000" lnSpcReduction="20000"/>
          </a:bodyPr>
          <a:lstStyle/>
          <a:p>
            <a:pPr marL="0" indent="0">
              <a:buFontTx/>
              <a:buNone/>
            </a:pPr>
            <a:endParaRPr lang="en-US" dirty="0"/>
          </a:p>
          <a:p>
            <a:pPr lvl="1"/>
            <a:endParaRPr lang="en-US" dirty="0"/>
          </a:p>
          <a:p>
            <a:r>
              <a:rPr lang="en-US" b="1" dirty="0"/>
              <a:t>Uncertain result</a:t>
            </a:r>
          </a:p>
          <a:p>
            <a:pPr lvl="1"/>
            <a:r>
              <a:rPr lang="en-US" dirty="0"/>
              <a:t>Known gene, novel phenotype</a:t>
            </a:r>
          </a:p>
          <a:p>
            <a:pPr lvl="1"/>
            <a:r>
              <a:rPr lang="en-US" dirty="0"/>
              <a:t>Known gene, novel type of variant</a:t>
            </a:r>
          </a:p>
          <a:p>
            <a:pPr lvl="1"/>
            <a:r>
              <a:rPr lang="en-US" dirty="0"/>
              <a:t>Gene has been reported but only in a very small number of patients</a:t>
            </a:r>
          </a:p>
          <a:p>
            <a:pPr marL="457200" lvl="1" indent="0">
              <a:buNone/>
            </a:pPr>
            <a:endParaRPr lang="en-US" dirty="0"/>
          </a:p>
          <a:p>
            <a:r>
              <a:rPr lang="en-US" b="1" dirty="0"/>
              <a:t>No candidate causal variants/genes identified</a:t>
            </a:r>
          </a:p>
          <a:p>
            <a:pPr lvl="1"/>
            <a:r>
              <a:rPr lang="en-US" dirty="0"/>
              <a:t>Maybe the right test has not been done yet</a:t>
            </a:r>
          </a:p>
          <a:p>
            <a:pPr lvl="1"/>
            <a:r>
              <a:rPr lang="en-US" b="1" dirty="0"/>
              <a:t>Novel gene: </a:t>
            </a:r>
            <a:r>
              <a:rPr lang="en-US" dirty="0"/>
              <a:t>Clinical lab cannot report variants in a gene if it does not know to look for it</a:t>
            </a:r>
          </a:p>
          <a:p>
            <a:pPr lvl="1"/>
            <a:endParaRPr lang="en-US" dirty="0"/>
          </a:p>
          <a:p>
            <a:endParaRPr lang="en-US" dirty="0"/>
          </a:p>
        </p:txBody>
      </p:sp>
      <p:pic>
        <p:nvPicPr>
          <p:cNvPr id="4" name="Content Placeholder 3"/>
          <p:cNvPicPr>
            <a:picLocks noChangeAspect="1"/>
          </p:cNvPicPr>
          <p:nvPr/>
        </p:nvPicPr>
        <p:blipFill>
          <a:blip r:embed="rId3"/>
          <a:stretch>
            <a:fillRect/>
          </a:stretch>
        </p:blipFill>
        <p:spPr>
          <a:xfrm>
            <a:off x="6391362" y="2355335"/>
            <a:ext cx="5512681" cy="2822317"/>
          </a:xfrm>
          <a:prstGeom prst="rect">
            <a:avLst/>
          </a:prstGeom>
          <a:ln w="38100">
            <a:solidFill>
              <a:srgbClr val="00B050"/>
            </a:solidFill>
          </a:ln>
        </p:spPr>
      </p:pic>
      <p:sp>
        <p:nvSpPr>
          <p:cNvPr id="5" name="TextBox 4"/>
          <p:cNvSpPr txBox="1"/>
          <p:nvPr/>
        </p:nvSpPr>
        <p:spPr>
          <a:xfrm>
            <a:off x="10235915" y="6591649"/>
            <a:ext cx="1884041" cy="266351"/>
          </a:xfrm>
          <a:prstGeom prst="rect">
            <a:avLst/>
          </a:prstGeom>
          <a:noFill/>
        </p:spPr>
        <p:txBody>
          <a:bodyPr wrap="square" rtlCol="0">
            <a:spAutoFit/>
          </a:bodyPr>
          <a:lstStyle/>
          <a:p>
            <a:r>
              <a:rPr lang="en-US" sz="1100" dirty="0"/>
              <a:t>Boycott et al 2017, AJHG</a:t>
            </a:r>
          </a:p>
        </p:txBody>
      </p:sp>
    </p:spTree>
    <p:extLst>
      <p:ext uri="{BB962C8B-B14F-4D97-AF65-F5344CB8AC3E}">
        <p14:creationId xmlns:p14="http://schemas.microsoft.com/office/powerpoint/2010/main" val="886232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DA078-6F39-4232-B283-4CEC0BA3FD9F}"/>
              </a:ext>
            </a:extLst>
          </p:cNvPr>
          <p:cNvSpPr>
            <a:spLocks noGrp="1"/>
          </p:cNvSpPr>
          <p:nvPr>
            <p:ph type="title"/>
          </p:nvPr>
        </p:nvSpPr>
        <p:spPr/>
        <p:txBody>
          <a:bodyPr/>
          <a:lstStyle/>
          <a:p>
            <a:r>
              <a:rPr lang="en-US" dirty="0"/>
              <a:t>What next?</a:t>
            </a:r>
          </a:p>
        </p:txBody>
      </p:sp>
      <p:sp>
        <p:nvSpPr>
          <p:cNvPr id="3" name="Content Placeholder 2">
            <a:extLst>
              <a:ext uri="{FF2B5EF4-FFF2-40B4-BE49-F238E27FC236}">
                <a16:creationId xmlns:a16="http://schemas.microsoft.com/office/drawing/2014/main" id="{8F50D24B-4C01-4F46-B83B-82668D0D5F03}"/>
              </a:ext>
            </a:extLst>
          </p:cNvPr>
          <p:cNvSpPr>
            <a:spLocks noGrp="1"/>
          </p:cNvSpPr>
          <p:nvPr>
            <p:ph idx="1"/>
          </p:nvPr>
        </p:nvSpPr>
        <p:spPr>
          <a:xfrm>
            <a:off x="838200" y="1604861"/>
            <a:ext cx="7651331" cy="3838905"/>
          </a:xfrm>
        </p:spPr>
        <p:txBody>
          <a:bodyPr/>
          <a:lstStyle/>
          <a:p>
            <a:r>
              <a:rPr lang="en-US" dirty="0"/>
              <a:t>Variant of uncertain significance in </a:t>
            </a:r>
            <a:r>
              <a:rPr lang="en-US" i="1" dirty="0"/>
              <a:t>SNRPB</a:t>
            </a:r>
          </a:p>
          <a:p>
            <a:pPr lvl="1"/>
            <a:r>
              <a:rPr lang="en-US" dirty="0"/>
              <a:t>c.530C&gt;A;p.Pro177Gln (maternal)</a:t>
            </a:r>
          </a:p>
          <a:p>
            <a:r>
              <a:rPr lang="en-US" dirty="0"/>
              <a:t>Pathogenic variants in </a:t>
            </a:r>
            <a:r>
              <a:rPr lang="en-US" i="1" dirty="0"/>
              <a:t>SNRPB</a:t>
            </a:r>
            <a:r>
              <a:rPr lang="en-US" dirty="0"/>
              <a:t> associated with dominant </a:t>
            </a:r>
            <a:r>
              <a:rPr lang="en-US" dirty="0" err="1"/>
              <a:t>cerebrocostomandibular</a:t>
            </a:r>
            <a:r>
              <a:rPr lang="en-US" dirty="0"/>
              <a:t> syndrome</a:t>
            </a:r>
          </a:p>
        </p:txBody>
      </p:sp>
      <p:pic>
        <p:nvPicPr>
          <p:cNvPr id="4" name="Picture 3"/>
          <p:cNvPicPr>
            <a:picLocks noChangeAspect="1"/>
          </p:cNvPicPr>
          <p:nvPr/>
        </p:nvPicPr>
        <p:blipFill rotWithShape="1">
          <a:blip r:embed="rId3"/>
          <a:srcRect t="5557"/>
          <a:stretch/>
        </p:blipFill>
        <p:spPr>
          <a:xfrm>
            <a:off x="106759" y="4030014"/>
            <a:ext cx="4162276" cy="2502593"/>
          </a:xfrm>
          <a:prstGeom prst="rect">
            <a:avLst/>
          </a:prstGeom>
        </p:spPr>
      </p:pic>
      <p:pic>
        <p:nvPicPr>
          <p:cNvPr id="5" name="Picture 4"/>
          <p:cNvPicPr>
            <a:picLocks noChangeAspect="1"/>
          </p:cNvPicPr>
          <p:nvPr/>
        </p:nvPicPr>
        <p:blipFill>
          <a:blip r:embed="rId4"/>
          <a:stretch>
            <a:fillRect/>
          </a:stretch>
        </p:blipFill>
        <p:spPr>
          <a:xfrm>
            <a:off x="4345561" y="3893235"/>
            <a:ext cx="7846439" cy="2639372"/>
          </a:xfrm>
          <a:prstGeom prst="rect">
            <a:avLst/>
          </a:prstGeom>
        </p:spPr>
      </p:pic>
      <p:sp>
        <p:nvSpPr>
          <p:cNvPr id="6" name="TextBox 5"/>
          <p:cNvSpPr txBox="1"/>
          <p:nvPr/>
        </p:nvSpPr>
        <p:spPr>
          <a:xfrm>
            <a:off x="-41773" y="6581001"/>
            <a:ext cx="2548250" cy="276999"/>
          </a:xfrm>
          <a:prstGeom prst="rect">
            <a:avLst/>
          </a:prstGeom>
          <a:noFill/>
        </p:spPr>
        <p:txBody>
          <a:bodyPr wrap="square" rtlCol="0">
            <a:spAutoFit/>
          </a:bodyPr>
          <a:lstStyle/>
          <a:p>
            <a:r>
              <a:rPr lang="en-US" sz="1200" dirty="0" err="1"/>
              <a:t>Bactro</a:t>
            </a:r>
            <a:r>
              <a:rPr lang="en-US" sz="1200" dirty="0"/>
              <a:t> et al 2014, Human Mutation</a:t>
            </a:r>
          </a:p>
        </p:txBody>
      </p:sp>
      <p:sp>
        <p:nvSpPr>
          <p:cNvPr id="7" name="TextBox 6"/>
          <p:cNvSpPr txBox="1"/>
          <p:nvPr/>
        </p:nvSpPr>
        <p:spPr>
          <a:xfrm>
            <a:off x="9051168" y="6581001"/>
            <a:ext cx="3058057" cy="276999"/>
          </a:xfrm>
          <a:prstGeom prst="rect">
            <a:avLst/>
          </a:prstGeom>
          <a:noFill/>
        </p:spPr>
        <p:txBody>
          <a:bodyPr wrap="square" rtlCol="0">
            <a:spAutoFit/>
          </a:bodyPr>
          <a:lstStyle/>
          <a:p>
            <a:r>
              <a:rPr lang="en-US" sz="1200" dirty="0"/>
              <a:t>Lynch et al 2014, Nature Communications</a:t>
            </a:r>
          </a:p>
        </p:txBody>
      </p:sp>
      <p:sp>
        <p:nvSpPr>
          <p:cNvPr id="8" name="Rectangle 7"/>
          <p:cNvSpPr/>
          <p:nvPr/>
        </p:nvSpPr>
        <p:spPr>
          <a:xfrm>
            <a:off x="8433831" y="1499680"/>
            <a:ext cx="3328045" cy="2345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Clinical</a:t>
            </a:r>
            <a:r>
              <a:rPr lang="en-US" dirty="0"/>
              <a:t> targeted RNA sequencing confirmed normal expression in leukocytes of our patient: “No significant changes in transcript levels or splicing patterns noted in SNRBP gene for this tissue”</a:t>
            </a:r>
          </a:p>
        </p:txBody>
      </p:sp>
    </p:spTree>
    <p:extLst>
      <p:ext uri="{BB962C8B-B14F-4D97-AF65-F5344CB8AC3E}">
        <p14:creationId xmlns:p14="http://schemas.microsoft.com/office/powerpoint/2010/main" val="153823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3FF5-13BE-4162-9014-6AB112434D53}"/>
              </a:ext>
            </a:extLst>
          </p:cNvPr>
          <p:cNvSpPr>
            <a:spLocks noGrp="1"/>
          </p:cNvSpPr>
          <p:nvPr>
            <p:ph type="title"/>
          </p:nvPr>
        </p:nvSpPr>
        <p:spPr/>
        <p:txBody>
          <a:bodyPr/>
          <a:lstStyle/>
          <a:p>
            <a:r>
              <a:rPr lang="en-US" dirty="0"/>
              <a:t>After exome/genome</a:t>
            </a:r>
          </a:p>
        </p:txBody>
      </p:sp>
      <p:sp>
        <p:nvSpPr>
          <p:cNvPr id="3" name="Content Placeholder 2">
            <a:extLst>
              <a:ext uri="{FF2B5EF4-FFF2-40B4-BE49-F238E27FC236}">
                <a16:creationId xmlns:a16="http://schemas.microsoft.com/office/drawing/2014/main" id="{84D9BD78-0701-4E29-960C-BBAD5CA26034}"/>
              </a:ext>
            </a:extLst>
          </p:cNvPr>
          <p:cNvSpPr>
            <a:spLocks noGrp="1"/>
          </p:cNvSpPr>
          <p:nvPr>
            <p:ph idx="1"/>
          </p:nvPr>
        </p:nvSpPr>
        <p:spPr>
          <a:xfrm>
            <a:off x="838200" y="1813750"/>
            <a:ext cx="6040687" cy="3838905"/>
          </a:xfrm>
        </p:spPr>
        <p:txBody>
          <a:bodyPr>
            <a:normAutofit/>
          </a:bodyPr>
          <a:lstStyle/>
          <a:p>
            <a:pPr marL="0" indent="0">
              <a:buNone/>
            </a:pPr>
            <a:endParaRPr lang="en-US" dirty="0"/>
          </a:p>
          <a:p>
            <a:r>
              <a:rPr lang="en-US" dirty="0"/>
              <a:t>Research re-analysis of exome</a:t>
            </a:r>
          </a:p>
          <a:p>
            <a:r>
              <a:rPr lang="en-US" dirty="0"/>
              <a:t>Exome </a:t>
            </a:r>
            <a:r>
              <a:rPr lang="en-US" dirty="0">
                <a:sym typeface="Wingdings" panose="05000000000000000000" pitchFamily="2" charset="2"/>
              </a:rPr>
              <a:t> genome?</a:t>
            </a:r>
          </a:p>
          <a:p>
            <a:pPr lvl="1"/>
            <a:r>
              <a:rPr lang="en-US" dirty="0">
                <a:sym typeface="Wingdings" panose="05000000000000000000" pitchFamily="2" charset="2"/>
              </a:rPr>
              <a:t>Older exomes with less even coverage than newer</a:t>
            </a:r>
            <a:endParaRPr lang="en-US" dirty="0"/>
          </a:p>
          <a:p>
            <a:r>
              <a:rPr lang="en-US" dirty="0" err="1"/>
              <a:t>Genome+RNA-seq</a:t>
            </a:r>
            <a:endParaRPr lang="en-US" dirty="0"/>
          </a:p>
          <a:p>
            <a:r>
              <a:rPr lang="en-US" dirty="0"/>
              <a:t>Long read genome sequencing</a:t>
            </a:r>
          </a:p>
          <a:p>
            <a:endParaRPr lang="en-US" dirty="0"/>
          </a:p>
        </p:txBody>
      </p:sp>
      <p:pic>
        <p:nvPicPr>
          <p:cNvPr id="9" name="Picture 8"/>
          <p:cNvPicPr>
            <a:picLocks noChangeAspect="1"/>
          </p:cNvPicPr>
          <p:nvPr/>
        </p:nvPicPr>
        <p:blipFill>
          <a:blip r:embed="rId3"/>
          <a:stretch>
            <a:fillRect/>
          </a:stretch>
        </p:blipFill>
        <p:spPr>
          <a:xfrm>
            <a:off x="7451952" y="2202077"/>
            <a:ext cx="4303895" cy="2572347"/>
          </a:xfrm>
          <a:prstGeom prst="rect">
            <a:avLst/>
          </a:prstGeom>
        </p:spPr>
      </p:pic>
      <p:sp>
        <p:nvSpPr>
          <p:cNvPr id="10" name="TextBox 9"/>
          <p:cNvSpPr txBox="1"/>
          <p:nvPr/>
        </p:nvSpPr>
        <p:spPr>
          <a:xfrm>
            <a:off x="7263353" y="4852231"/>
            <a:ext cx="3329533" cy="369332"/>
          </a:xfrm>
          <a:prstGeom prst="rect">
            <a:avLst/>
          </a:prstGeom>
          <a:noFill/>
        </p:spPr>
        <p:txBody>
          <a:bodyPr wrap="square" rtlCol="0">
            <a:spAutoFit/>
          </a:bodyPr>
          <a:lstStyle/>
          <a:p>
            <a:r>
              <a:rPr lang="en-US" dirty="0"/>
              <a:t>Coverage</a:t>
            </a:r>
          </a:p>
        </p:txBody>
      </p:sp>
      <p:sp>
        <p:nvSpPr>
          <p:cNvPr id="12" name="TextBox 11"/>
          <p:cNvSpPr txBox="1"/>
          <p:nvPr/>
        </p:nvSpPr>
        <p:spPr>
          <a:xfrm>
            <a:off x="9653550" y="4823285"/>
            <a:ext cx="2470975" cy="261610"/>
          </a:xfrm>
          <a:prstGeom prst="rect">
            <a:avLst/>
          </a:prstGeom>
          <a:noFill/>
        </p:spPr>
        <p:txBody>
          <a:bodyPr wrap="square" rtlCol="0">
            <a:spAutoFit/>
          </a:bodyPr>
          <a:lstStyle/>
          <a:p>
            <a:r>
              <a:rPr lang="en-US" sz="1100" dirty="0"/>
              <a:t>Lee et al BMC Bioinformatics 2021</a:t>
            </a:r>
          </a:p>
        </p:txBody>
      </p:sp>
      <p:sp>
        <p:nvSpPr>
          <p:cNvPr id="4" name="Rectangle 3"/>
          <p:cNvSpPr/>
          <p:nvPr/>
        </p:nvSpPr>
        <p:spPr>
          <a:xfrm>
            <a:off x="7263353" y="2097464"/>
            <a:ext cx="4732255" cy="31344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078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B821-4784-420F-9F25-519294BA0FAF}"/>
              </a:ext>
            </a:extLst>
          </p:cNvPr>
          <p:cNvSpPr>
            <a:spLocks noGrp="1"/>
          </p:cNvSpPr>
          <p:nvPr>
            <p:ph type="title"/>
          </p:nvPr>
        </p:nvSpPr>
        <p:spPr/>
        <p:txBody>
          <a:bodyPr/>
          <a:lstStyle/>
          <a:p>
            <a:r>
              <a:rPr lang="en-US" dirty="0"/>
              <a:t>Genome sequencing with RNAseq</a:t>
            </a:r>
          </a:p>
        </p:txBody>
      </p:sp>
      <p:pic>
        <p:nvPicPr>
          <p:cNvPr id="5" name="Picture 4">
            <a:extLst>
              <a:ext uri="{FF2B5EF4-FFF2-40B4-BE49-F238E27FC236}">
                <a16:creationId xmlns:a16="http://schemas.microsoft.com/office/drawing/2014/main" id="{0DFDD0CE-E00D-4584-88B1-D3B39B1B558E}"/>
              </a:ext>
            </a:extLst>
          </p:cNvPr>
          <p:cNvPicPr>
            <a:picLocks noChangeAspect="1"/>
          </p:cNvPicPr>
          <p:nvPr/>
        </p:nvPicPr>
        <p:blipFill>
          <a:blip r:embed="rId3"/>
          <a:stretch>
            <a:fillRect/>
          </a:stretch>
        </p:blipFill>
        <p:spPr>
          <a:xfrm>
            <a:off x="57150" y="1549400"/>
            <a:ext cx="4305300" cy="4943475"/>
          </a:xfrm>
          <a:prstGeom prst="rect">
            <a:avLst/>
          </a:prstGeom>
        </p:spPr>
      </p:pic>
      <p:sp>
        <p:nvSpPr>
          <p:cNvPr id="7" name="TextBox 6">
            <a:extLst>
              <a:ext uri="{FF2B5EF4-FFF2-40B4-BE49-F238E27FC236}">
                <a16:creationId xmlns:a16="http://schemas.microsoft.com/office/drawing/2014/main" id="{EFA6C56F-F2F7-40AD-B599-361F5A0CD838}"/>
              </a:ext>
            </a:extLst>
          </p:cNvPr>
          <p:cNvSpPr txBox="1"/>
          <p:nvPr/>
        </p:nvSpPr>
        <p:spPr>
          <a:xfrm>
            <a:off x="0" y="6488668"/>
            <a:ext cx="6097904" cy="369332"/>
          </a:xfrm>
          <a:prstGeom prst="rect">
            <a:avLst/>
          </a:prstGeom>
          <a:noFill/>
        </p:spPr>
        <p:txBody>
          <a:bodyPr wrap="square">
            <a:spAutoFit/>
          </a:bodyPr>
          <a:lstStyle/>
          <a:p>
            <a:r>
              <a:rPr lang="en-US" dirty="0"/>
              <a:t>Lee et al Genet Med. 2020 March ; 22(3): 490–499. </a:t>
            </a:r>
          </a:p>
        </p:txBody>
      </p:sp>
      <p:pic>
        <p:nvPicPr>
          <p:cNvPr id="9" name="Picture 8">
            <a:extLst>
              <a:ext uri="{FF2B5EF4-FFF2-40B4-BE49-F238E27FC236}">
                <a16:creationId xmlns:a16="http://schemas.microsoft.com/office/drawing/2014/main" id="{30B4BA0D-066C-47CE-ABB6-FB40A2C61788}"/>
              </a:ext>
            </a:extLst>
          </p:cNvPr>
          <p:cNvPicPr>
            <a:picLocks noChangeAspect="1"/>
          </p:cNvPicPr>
          <p:nvPr/>
        </p:nvPicPr>
        <p:blipFill>
          <a:blip r:embed="rId4"/>
          <a:stretch>
            <a:fillRect/>
          </a:stretch>
        </p:blipFill>
        <p:spPr>
          <a:xfrm>
            <a:off x="4443410" y="1642655"/>
            <a:ext cx="7748590" cy="4007575"/>
          </a:xfrm>
          <a:prstGeom prst="rect">
            <a:avLst/>
          </a:prstGeom>
        </p:spPr>
      </p:pic>
      <p:sp>
        <p:nvSpPr>
          <p:cNvPr id="10" name="Rectangle 9">
            <a:extLst>
              <a:ext uri="{FF2B5EF4-FFF2-40B4-BE49-F238E27FC236}">
                <a16:creationId xmlns:a16="http://schemas.microsoft.com/office/drawing/2014/main" id="{07F73391-9B3D-4C0E-A885-6EA00A70320D}"/>
              </a:ext>
            </a:extLst>
          </p:cNvPr>
          <p:cNvSpPr/>
          <p:nvPr/>
        </p:nvSpPr>
        <p:spPr>
          <a:xfrm>
            <a:off x="8630786" y="1938301"/>
            <a:ext cx="994410" cy="35090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9CA07E-CFE6-4B18-A160-8795300CD14F}"/>
              </a:ext>
            </a:extLst>
          </p:cNvPr>
          <p:cNvSpPr/>
          <p:nvPr/>
        </p:nvSpPr>
        <p:spPr>
          <a:xfrm>
            <a:off x="2606040" y="4526280"/>
            <a:ext cx="1722120" cy="1360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F73391-9B3D-4C0E-A885-6EA00A70320D}"/>
              </a:ext>
            </a:extLst>
          </p:cNvPr>
          <p:cNvSpPr/>
          <p:nvPr/>
        </p:nvSpPr>
        <p:spPr>
          <a:xfrm>
            <a:off x="10197728" y="1938301"/>
            <a:ext cx="994410" cy="35090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38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1C4468-CF71-4983-A247-E3F0B5B7B650}"/>
              </a:ext>
            </a:extLst>
          </p:cNvPr>
          <p:cNvPicPr>
            <a:picLocks noChangeAspect="1"/>
          </p:cNvPicPr>
          <p:nvPr/>
        </p:nvPicPr>
        <p:blipFill>
          <a:blip r:embed="rId3"/>
          <a:stretch>
            <a:fillRect/>
          </a:stretch>
        </p:blipFill>
        <p:spPr>
          <a:xfrm>
            <a:off x="2268548" y="666786"/>
            <a:ext cx="9462223" cy="5900996"/>
          </a:xfrm>
          <a:prstGeom prst="rect">
            <a:avLst/>
          </a:prstGeom>
          <a:ln w="38100">
            <a:solidFill>
              <a:srgbClr val="92D050"/>
            </a:solidFill>
          </a:ln>
        </p:spPr>
      </p:pic>
      <p:sp>
        <p:nvSpPr>
          <p:cNvPr id="4" name="TextBox 3"/>
          <p:cNvSpPr txBox="1"/>
          <p:nvPr/>
        </p:nvSpPr>
        <p:spPr>
          <a:xfrm>
            <a:off x="481631" y="205121"/>
            <a:ext cx="4732543" cy="461665"/>
          </a:xfrm>
          <a:prstGeom prst="rect">
            <a:avLst/>
          </a:prstGeom>
          <a:noFill/>
        </p:spPr>
        <p:txBody>
          <a:bodyPr wrap="square" rtlCol="0">
            <a:spAutoFit/>
          </a:bodyPr>
          <a:lstStyle/>
          <a:p>
            <a:r>
              <a:rPr lang="en-US" sz="2400" b="1" dirty="0">
                <a:solidFill>
                  <a:schemeClr val="tx1">
                    <a:lumMod val="50000"/>
                  </a:schemeClr>
                </a:solidFill>
              </a:rPr>
              <a:t>Long-read genome sequencing</a:t>
            </a:r>
          </a:p>
        </p:txBody>
      </p:sp>
      <p:sp>
        <p:nvSpPr>
          <p:cNvPr id="6" name="Rectangle 5"/>
          <p:cNvSpPr/>
          <p:nvPr/>
        </p:nvSpPr>
        <p:spPr>
          <a:xfrm>
            <a:off x="9485785" y="6596390"/>
            <a:ext cx="2800767" cy="261610"/>
          </a:xfrm>
          <a:prstGeom prst="rect">
            <a:avLst/>
          </a:prstGeom>
        </p:spPr>
        <p:txBody>
          <a:bodyPr wrap="none">
            <a:spAutoFit/>
          </a:bodyPr>
          <a:lstStyle/>
          <a:p>
            <a:r>
              <a:rPr lang="en-US" sz="1100" dirty="0" err="1">
                <a:solidFill>
                  <a:srgbClr val="020202"/>
                </a:solidFill>
                <a:latin typeface="MuseoSans"/>
              </a:rPr>
              <a:t>Mantere</a:t>
            </a:r>
            <a:r>
              <a:rPr lang="en-US" sz="1100" dirty="0">
                <a:solidFill>
                  <a:srgbClr val="020202"/>
                </a:solidFill>
                <a:latin typeface="MuseoSans"/>
              </a:rPr>
              <a:t> et al Front. Genet., 07 May 2019</a:t>
            </a:r>
            <a:endParaRPr lang="en-US" sz="1100" dirty="0"/>
          </a:p>
        </p:txBody>
      </p:sp>
    </p:spTree>
    <p:extLst>
      <p:ext uri="{BB962C8B-B14F-4D97-AF65-F5344CB8AC3E}">
        <p14:creationId xmlns:p14="http://schemas.microsoft.com/office/powerpoint/2010/main" val="3313838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26C21-46A6-4FF9-8EA8-B5D675E1D8F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B28F6841-78DC-46A0-863E-33F9A0078CFC}"/>
              </a:ext>
            </a:extLst>
          </p:cNvPr>
          <p:cNvSpPr>
            <a:spLocks noGrp="1"/>
          </p:cNvSpPr>
          <p:nvPr>
            <p:ph idx="1"/>
          </p:nvPr>
        </p:nvSpPr>
        <p:spPr/>
        <p:txBody>
          <a:bodyPr/>
          <a:lstStyle/>
          <a:p>
            <a:r>
              <a:rPr lang="en-US" dirty="0"/>
              <a:t>There are an abundance of tools and characteristics to consider when you are presented with a candidate variant in a novel gene</a:t>
            </a:r>
          </a:p>
          <a:p>
            <a:r>
              <a:rPr lang="en-US" dirty="0"/>
              <a:t>Important to ask if appropriate </a:t>
            </a:r>
            <a:r>
              <a:rPr lang="en-US" i="1" dirty="0"/>
              <a:t>clinical</a:t>
            </a:r>
            <a:r>
              <a:rPr lang="en-US" dirty="0"/>
              <a:t> testing has been done</a:t>
            </a:r>
          </a:p>
          <a:p>
            <a:r>
              <a:rPr lang="en-US" dirty="0"/>
              <a:t>Exome/genome is not always going to find an answer</a:t>
            </a:r>
          </a:p>
          <a:p>
            <a:r>
              <a:rPr lang="en-US" dirty="0"/>
              <a:t>Functional validation is a bottleneck for gene discovery</a:t>
            </a:r>
          </a:p>
          <a:p>
            <a:pPr lvl="1"/>
            <a:r>
              <a:rPr lang="en-US" dirty="0"/>
              <a:t>Communication between clinicians and researchers is essential </a:t>
            </a:r>
          </a:p>
          <a:p>
            <a:endParaRPr lang="en-US" dirty="0"/>
          </a:p>
        </p:txBody>
      </p:sp>
    </p:spTree>
    <p:extLst>
      <p:ext uri="{BB962C8B-B14F-4D97-AF65-F5344CB8AC3E}">
        <p14:creationId xmlns:p14="http://schemas.microsoft.com/office/powerpoint/2010/main" val="4248528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92DF-9C4D-4650-A60E-D6B4ECA6653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77DED00-F59D-4616-87E5-9F7003987051}"/>
              </a:ext>
            </a:extLst>
          </p:cNvPr>
          <p:cNvSpPr>
            <a:spLocks noGrp="1"/>
          </p:cNvSpPr>
          <p:nvPr>
            <p:ph idx="1"/>
          </p:nvPr>
        </p:nvSpPr>
        <p:spPr>
          <a:xfrm>
            <a:off x="174321" y="1916278"/>
            <a:ext cx="10515600" cy="3838905"/>
          </a:xfrm>
        </p:spPr>
        <p:txBody>
          <a:bodyPr>
            <a:normAutofit/>
          </a:bodyPr>
          <a:lstStyle/>
          <a:p>
            <a:r>
              <a:rPr lang="en-US" sz="1800" dirty="0">
                <a:hlinkClick r:id="rId3"/>
              </a:rPr>
              <a:t>https://gnomad.broadinstitute.org/</a:t>
            </a:r>
            <a:endParaRPr lang="en-US" sz="1800" dirty="0"/>
          </a:p>
          <a:p>
            <a:r>
              <a:rPr lang="en-US" sz="1800" dirty="0">
                <a:hlinkClick r:id="rId4"/>
              </a:rPr>
              <a:t>https://varsome.com/</a:t>
            </a:r>
            <a:endParaRPr lang="en-US" sz="1800" dirty="0"/>
          </a:p>
          <a:p>
            <a:r>
              <a:rPr lang="en-US" sz="1800" dirty="0">
                <a:hlinkClick r:id="rId5"/>
              </a:rPr>
              <a:t>https://omim.org/</a:t>
            </a:r>
            <a:endParaRPr lang="en-US" sz="1800" dirty="0"/>
          </a:p>
          <a:p>
            <a:r>
              <a:rPr lang="en-US" sz="1800" dirty="0">
                <a:hlinkClick r:id="rId6"/>
              </a:rPr>
              <a:t>https://www.ncbi.nlm.nih.gov/clinvar/</a:t>
            </a:r>
            <a:endParaRPr lang="en-US" sz="1800" dirty="0"/>
          </a:p>
          <a:p>
            <a:r>
              <a:rPr lang="en-US" sz="1800" dirty="0"/>
              <a:t>http://www.hgmd.cf.ac.uk/ac/index.php</a:t>
            </a:r>
          </a:p>
          <a:p>
            <a:r>
              <a:rPr lang="en-US" sz="1800" dirty="0">
                <a:hlinkClick r:id="rId7"/>
              </a:rPr>
              <a:t>https://genematcher.org/</a:t>
            </a:r>
            <a:endParaRPr lang="en-US" sz="1800" dirty="0"/>
          </a:p>
          <a:p>
            <a:r>
              <a:rPr lang="en-US" sz="1800" dirty="0">
                <a:hlinkClick r:id="rId8"/>
              </a:rPr>
              <a:t>https://string-db.org/</a:t>
            </a:r>
            <a:endParaRPr lang="en-US" sz="1800" dirty="0"/>
          </a:p>
          <a:p>
            <a:r>
              <a:rPr lang="en-US" sz="1800" dirty="0"/>
              <a:t>Thebiogrid.org</a:t>
            </a:r>
          </a:p>
          <a:p>
            <a:r>
              <a:rPr lang="en-US" sz="1800" dirty="0"/>
              <a:t>franklin.genoox.com</a:t>
            </a:r>
          </a:p>
        </p:txBody>
      </p:sp>
      <p:pic>
        <p:nvPicPr>
          <p:cNvPr id="4" name="Picture 3">
            <a:extLst>
              <a:ext uri="{FF2B5EF4-FFF2-40B4-BE49-F238E27FC236}">
                <a16:creationId xmlns:a16="http://schemas.microsoft.com/office/drawing/2014/main" id="{8FE3622F-0E34-49EA-984D-97A1DB0D8FF8}"/>
              </a:ext>
            </a:extLst>
          </p:cNvPr>
          <p:cNvPicPr>
            <a:picLocks noChangeAspect="1"/>
          </p:cNvPicPr>
          <p:nvPr/>
        </p:nvPicPr>
        <p:blipFill>
          <a:blip r:embed="rId9"/>
          <a:stretch>
            <a:fillRect/>
          </a:stretch>
        </p:blipFill>
        <p:spPr>
          <a:xfrm>
            <a:off x="4594129" y="1057275"/>
            <a:ext cx="7543800" cy="5257800"/>
          </a:xfrm>
          <a:prstGeom prst="rect">
            <a:avLst/>
          </a:prstGeom>
          <a:ln>
            <a:solidFill>
              <a:schemeClr val="tx1">
                <a:lumMod val="50000"/>
              </a:schemeClr>
            </a:solidFill>
          </a:ln>
        </p:spPr>
      </p:pic>
      <p:pic>
        <p:nvPicPr>
          <p:cNvPr id="5" name="Picture 4">
            <a:extLst>
              <a:ext uri="{FF2B5EF4-FFF2-40B4-BE49-F238E27FC236}">
                <a16:creationId xmlns:a16="http://schemas.microsoft.com/office/drawing/2014/main" id="{FBB8B301-2398-4776-9189-64937CAF7FFC}"/>
              </a:ext>
            </a:extLst>
          </p:cNvPr>
          <p:cNvPicPr>
            <a:picLocks noChangeAspect="1"/>
          </p:cNvPicPr>
          <p:nvPr/>
        </p:nvPicPr>
        <p:blipFill>
          <a:blip r:embed="rId10"/>
          <a:stretch>
            <a:fillRect/>
          </a:stretch>
        </p:blipFill>
        <p:spPr>
          <a:xfrm>
            <a:off x="4979891" y="6324851"/>
            <a:ext cx="6772275" cy="200025"/>
          </a:xfrm>
          <a:prstGeom prst="rect">
            <a:avLst/>
          </a:prstGeom>
        </p:spPr>
      </p:pic>
      <p:sp>
        <p:nvSpPr>
          <p:cNvPr id="6" name="TextBox 5">
            <a:extLst>
              <a:ext uri="{FF2B5EF4-FFF2-40B4-BE49-F238E27FC236}">
                <a16:creationId xmlns:a16="http://schemas.microsoft.com/office/drawing/2014/main" id="{48209E96-B577-4A58-8C5F-5CC0402C097F}"/>
              </a:ext>
            </a:extLst>
          </p:cNvPr>
          <p:cNvSpPr txBox="1"/>
          <p:nvPr/>
        </p:nvSpPr>
        <p:spPr>
          <a:xfrm>
            <a:off x="8828723" y="6611779"/>
            <a:ext cx="3363277" cy="246221"/>
          </a:xfrm>
          <a:prstGeom prst="rect">
            <a:avLst/>
          </a:prstGeom>
          <a:noFill/>
        </p:spPr>
        <p:txBody>
          <a:bodyPr wrap="square">
            <a:spAutoFit/>
          </a:bodyPr>
          <a:lstStyle/>
          <a:p>
            <a:r>
              <a:rPr lang="en-US" sz="1000" dirty="0" err="1"/>
              <a:t>Kobren</a:t>
            </a:r>
            <a:r>
              <a:rPr lang="en-US" sz="1000" dirty="0"/>
              <a:t> et al Genetics in Medicine (2021) 23:1075–1085</a:t>
            </a:r>
          </a:p>
        </p:txBody>
      </p:sp>
    </p:spTree>
    <p:extLst>
      <p:ext uri="{BB962C8B-B14F-4D97-AF65-F5344CB8AC3E}">
        <p14:creationId xmlns:p14="http://schemas.microsoft.com/office/powerpoint/2010/main" val="125584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odyssey</a:t>
            </a:r>
          </a:p>
        </p:txBody>
      </p:sp>
      <p:sp>
        <p:nvSpPr>
          <p:cNvPr id="5" name="TextBox 4"/>
          <p:cNvSpPr txBox="1"/>
          <p:nvPr/>
        </p:nvSpPr>
        <p:spPr>
          <a:xfrm>
            <a:off x="3113068" y="1775014"/>
            <a:ext cx="2674376" cy="1477328"/>
          </a:xfrm>
          <a:prstGeom prst="rect">
            <a:avLst/>
          </a:prstGeom>
          <a:noFill/>
        </p:spPr>
        <p:txBody>
          <a:bodyPr wrap="square" rtlCol="0">
            <a:spAutoFit/>
          </a:bodyPr>
          <a:lstStyle/>
          <a:p>
            <a:r>
              <a:rPr lang="en-US" dirty="0"/>
              <a:t>Clinical data reanalysis</a:t>
            </a:r>
          </a:p>
          <a:p>
            <a:r>
              <a:rPr lang="en-US" dirty="0"/>
              <a:t>Research test</a:t>
            </a:r>
          </a:p>
          <a:p>
            <a:r>
              <a:rPr lang="en-US" dirty="0"/>
              <a:t>Research analysis</a:t>
            </a:r>
          </a:p>
          <a:p>
            <a:r>
              <a:rPr lang="en-US" dirty="0"/>
              <a:t>Candidate gene</a:t>
            </a:r>
          </a:p>
          <a:p>
            <a:r>
              <a:rPr lang="en-US" dirty="0"/>
              <a:t>Candidate variant</a:t>
            </a:r>
          </a:p>
        </p:txBody>
      </p:sp>
      <p:sp>
        <p:nvSpPr>
          <p:cNvPr id="6" name="Right Arrow 5"/>
          <p:cNvSpPr/>
          <p:nvPr/>
        </p:nvSpPr>
        <p:spPr>
          <a:xfrm>
            <a:off x="2238846" y="2290961"/>
            <a:ext cx="874222" cy="4454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8937568" y="1979626"/>
            <a:ext cx="1163680" cy="1115193"/>
          </a:xfrm>
          <a:prstGeom prst="rect">
            <a:avLst/>
          </a:prstGeom>
        </p:spPr>
      </p:pic>
      <p:sp>
        <p:nvSpPr>
          <p:cNvPr id="8" name="TextBox 7"/>
          <p:cNvSpPr txBox="1"/>
          <p:nvPr/>
        </p:nvSpPr>
        <p:spPr>
          <a:xfrm>
            <a:off x="8700603" y="3094819"/>
            <a:ext cx="2837462" cy="646331"/>
          </a:xfrm>
          <a:prstGeom prst="rect">
            <a:avLst/>
          </a:prstGeom>
          <a:noFill/>
        </p:spPr>
        <p:txBody>
          <a:bodyPr wrap="square" rtlCol="0">
            <a:spAutoFit/>
          </a:bodyPr>
          <a:lstStyle/>
          <a:p>
            <a:r>
              <a:rPr lang="en-US" dirty="0"/>
              <a:t>Confirmed gene-phenotype association</a:t>
            </a:r>
          </a:p>
        </p:txBody>
      </p:sp>
      <p:sp>
        <p:nvSpPr>
          <p:cNvPr id="9" name="TextBox 8"/>
          <p:cNvSpPr txBox="1"/>
          <p:nvPr/>
        </p:nvSpPr>
        <p:spPr>
          <a:xfrm>
            <a:off x="717615" y="1426820"/>
            <a:ext cx="1612669" cy="369332"/>
          </a:xfrm>
          <a:prstGeom prst="rect">
            <a:avLst/>
          </a:prstGeom>
          <a:noFill/>
        </p:spPr>
        <p:txBody>
          <a:bodyPr wrap="square" rtlCol="0">
            <a:spAutoFit/>
          </a:bodyPr>
          <a:lstStyle/>
          <a:p>
            <a:r>
              <a:rPr lang="en-US" dirty="0">
                <a:solidFill>
                  <a:srgbClr val="FF0000"/>
                </a:solidFill>
              </a:rPr>
              <a:t>Undiagnosed</a:t>
            </a:r>
          </a:p>
        </p:txBody>
      </p:sp>
      <p:sp>
        <p:nvSpPr>
          <p:cNvPr id="10" name="TextBox 9"/>
          <p:cNvSpPr txBox="1"/>
          <p:nvPr/>
        </p:nvSpPr>
        <p:spPr>
          <a:xfrm>
            <a:off x="8700603" y="1486206"/>
            <a:ext cx="1612669" cy="369332"/>
          </a:xfrm>
          <a:prstGeom prst="rect">
            <a:avLst/>
          </a:prstGeom>
          <a:noFill/>
        </p:spPr>
        <p:txBody>
          <a:bodyPr wrap="square" rtlCol="0">
            <a:spAutoFit/>
          </a:bodyPr>
          <a:lstStyle/>
          <a:p>
            <a:r>
              <a:rPr lang="en-US" dirty="0">
                <a:solidFill>
                  <a:srgbClr val="00B050"/>
                </a:solidFill>
              </a:rPr>
              <a:t>Diagnosed!</a:t>
            </a:r>
          </a:p>
        </p:txBody>
      </p:sp>
      <p:sp>
        <p:nvSpPr>
          <p:cNvPr id="11" name="Right Arrow 10"/>
          <p:cNvSpPr/>
          <p:nvPr/>
        </p:nvSpPr>
        <p:spPr>
          <a:xfrm>
            <a:off x="7663991" y="2448886"/>
            <a:ext cx="716781" cy="17921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5781AED-3F21-464E-8DC4-5B0A0C852071}"/>
              </a:ext>
            </a:extLst>
          </p:cNvPr>
          <p:cNvPicPr>
            <a:picLocks noChangeAspect="1"/>
          </p:cNvPicPr>
          <p:nvPr/>
        </p:nvPicPr>
        <p:blipFill>
          <a:blip r:embed="rId3"/>
          <a:stretch>
            <a:fillRect/>
          </a:stretch>
        </p:blipFill>
        <p:spPr>
          <a:xfrm>
            <a:off x="802029" y="1855538"/>
            <a:ext cx="1163680" cy="1115193"/>
          </a:xfrm>
          <a:prstGeom prst="rect">
            <a:avLst/>
          </a:prstGeom>
        </p:spPr>
      </p:pic>
      <p:sp>
        <p:nvSpPr>
          <p:cNvPr id="13" name="Oval 12">
            <a:extLst>
              <a:ext uri="{FF2B5EF4-FFF2-40B4-BE49-F238E27FC236}">
                <a16:creationId xmlns:a16="http://schemas.microsoft.com/office/drawing/2014/main" id="{9FFCC93A-B3CA-4305-97B1-60CA65FBE8DE}"/>
              </a:ext>
            </a:extLst>
          </p:cNvPr>
          <p:cNvSpPr/>
          <p:nvPr/>
        </p:nvSpPr>
        <p:spPr>
          <a:xfrm>
            <a:off x="1109718" y="2551252"/>
            <a:ext cx="615279" cy="114301"/>
          </a:xfrm>
          <a:prstGeom prst="ellipse">
            <a:avLst/>
          </a:prstGeom>
          <a:solidFill>
            <a:srgbClr val="C7A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09CB2D0-10B6-40B4-8D04-FE35626A8BD5}"/>
              </a:ext>
            </a:extLst>
          </p:cNvPr>
          <p:cNvSpPr/>
          <p:nvPr/>
        </p:nvSpPr>
        <p:spPr>
          <a:xfrm>
            <a:off x="1685070" y="2414628"/>
            <a:ext cx="91440" cy="162492"/>
          </a:xfrm>
          <a:prstGeom prst="ellipse">
            <a:avLst/>
          </a:prstGeom>
          <a:solidFill>
            <a:srgbClr val="CE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F55E0E-7AFF-4366-A529-610DE1FEEB5A}"/>
              </a:ext>
            </a:extLst>
          </p:cNvPr>
          <p:cNvSpPr/>
          <p:nvPr/>
        </p:nvSpPr>
        <p:spPr>
          <a:xfrm>
            <a:off x="951847" y="2450154"/>
            <a:ext cx="91440" cy="91440"/>
          </a:xfrm>
          <a:prstGeom prst="ellipse">
            <a:avLst/>
          </a:prstGeom>
          <a:solidFill>
            <a:srgbClr val="B19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58EFF57-CAB7-4BC8-975E-BF13130EC731}"/>
              </a:ext>
            </a:extLst>
          </p:cNvPr>
          <p:cNvSpPr/>
          <p:nvPr/>
        </p:nvSpPr>
        <p:spPr>
          <a:xfrm>
            <a:off x="1618395" y="2519403"/>
            <a:ext cx="91440" cy="91440"/>
          </a:xfrm>
          <a:prstGeom prst="ellipse">
            <a:avLst/>
          </a:prstGeom>
          <a:solidFill>
            <a:srgbClr val="CE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71FA95-0E5F-4F5E-B913-5294D74C76CB}"/>
              </a:ext>
            </a:extLst>
          </p:cNvPr>
          <p:cNvSpPr/>
          <p:nvPr/>
        </p:nvSpPr>
        <p:spPr>
          <a:xfrm rot="20359889">
            <a:off x="1048680" y="2464124"/>
            <a:ext cx="91440" cy="162492"/>
          </a:xfrm>
          <a:prstGeom prst="ellipse">
            <a:avLst/>
          </a:prstGeom>
          <a:solidFill>
            <a:srgbClr val="CEB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026D111-DEC2-42CE-9EBE-6082C4DF236A}"/>
              </a:ext>
            </a:extLst>
          </p:cNvPr>
          <p:cNvPicPr>
            <a:picLocks noChangeAspect="1"/>
          </p:cNvPicPr>
          <p:nvPr/>
        </p:nvPicPr>
        <p:blipFill rotWithShape="1">
          <a:blip r:embed="rId3"/>
          <a:srcRect l="29442" t="66557" r="23419" b="29343"/>
          <a:stretch/>
        </p:blipFill>
        <p:spPr>
          <a:xfrm rot="10800000">
            <a:off x="1085009" y="2565757"/>
            <a:ext cx="548547" cy="45719"/>
          </a:xfrm>
          <a:prstGeom prst="rect">
            <a:avLst/>
          </a:prstGeom>
        </p:spPr>
      </p:pic>
      <p:sp>
        <p:nvSpPr>
          <p:cNvPr id="3" name="Rectangle 2"/>
          <p:cNvSpPr/>
          <p:nvPr/>
        </p:nvSpPr>
        <p:spPr>
          <a:xfrm>
            <a:off x="5115833" y="2424055"/>
            <a:ext cx="2548158" cy="210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344549" y="3920861"/>
            <a:ext cx="3187327" cy="2622632"/>
          </a:xfrm>
          <a:prstGeom prst="rect">
            <a:avLst/>
          </a:prstGeom>
        </p:spPr>
      </p:pic>
      <p:sp>
        <p:nvSpPr>
          <p:cNvPr id="19" name="Rectangle 18"/>
          <p:cNvSpPr/>
          <p:nvPr/>
        </p:nvSpPr>
        <p:spPr>
          <a:xfrm>
            <a:off x="3678919" y="4069955"/>
            <a:ext cx="3475460" cy="531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Sanger</a:t>
            </a:r>
            <a:r>
              <a:rPr lang="en-US" dirty="0">
                <a:sym typeface="Wingdings" panose="05000000000000000000" pitchFamily="2" charset="2"/>
              </a:rPr>
              <a:t> Next gen sequencing</a:t>
            </a:r>
            <a:endParaRPr lang="en-US" dirty="0"/>
          </a:p>
        </p:txBody>
      </p:sp>
      <p:sp>
        <p:nvSpPr>
          <p:cNvPr id="21" name="Rectangle 20"/>
          <p:cNvSpPr/>
          <p:nvPr/>
        </p:nvSpPr>
        <p:spPr>
          <a:xfrm>
            <a:off x="3678919" y="5005262"/>
            <a:ext cx="4219756" cy="531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Improved computing power, algorithms</a:t>
            </a:r>
          </a:p>
        </p:txBody>
      </p:sp>
      <p:sp>
        <p:nvSpPr>
          <p:cNvPr id="23" name="Rectangle 22"/>
          <p:cNvSpPr/>
          <p:nvPr/>
        </p:nvSpPr>
        <p:spPr>
          <a:xfrm>
            <a:off x="0" y="6627168"/>
            <a:ext cx="4188823" cy="230832"/>
          </a:xfrm>
          <a:prstGeom prst="rect">
            <a:avLst/>
          </a:prstGeom>
        </p:spPr>
        <p:txBody>
          <a:bodyPr wrap="square">
            <a:spAutoFit/>
          </a:bodyPr>
          <a:lstStyle/>
          <a:p>
            <a:r>
              <a:rPr lang="en-US" sz="900" dirty="0"/>
              <a:t>https://bigomics.ch/2021/05/18/the-current-bottleneck-in-omics-data-analysis/</a:t>
            </a:r>
          </a:p>
        </p:txBody>
      </p:sp>
    </p:spTree>
    <p:extLst>
      <p:ext uri="{BB962C8B-B14F-4D97-AF65-F5344CB8AC3E}">
        <p14:creationId xmlns:p14="http://schemas.microsoft.com/office/powerpoint/2010/main" val="207774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83472" y="1392247"/>
            <a:ext cx="7172226" cy="4931861"/>
          </a:xfrm>
          <a:prstGeom prst="rect">
            <a:avLst/>
          </a:prstGeom>
        </p:spPr>
      </p:pic>
      <p:sp>
        <p:nvSpPr>
          <p:cNvPr id="5" name="TextBox 4"/>
          <p:cNvSpPr txBox="1"/>
          <p:nvPr/>
        </p:nvSpPr>
        <p:spPr>
          <a:xfrm>
            <a:off x="0" y="6596390"/>
            <a:ext cx="6996363" cy="261610"/>
          </a:xfrm>
          <a:prstGeom prst="rect">
            <a:avLst/>
          </a:prstGeom>
          <a:noFill/>
        </p:spPr>
        <p:txBody>
          <a:bodyPr wrap="square" rtlCol="0">
            <a:spAutoFit/>
          </a:bodyPr>
          <a:lstStyle/>
          <a:p>
            <a:r>
              <a:rPr lang="en-US" sz="1100" dirty="0"/>
              <a:t>When genetic burden reaches threshold. Walsh, </a:t>
            </a:r>
            <a:r>
              <a:rPr lang="en-US" sz="1100" dirty="0" err="1"/>
              <a:t>Tadros</a:t>
            </a:r>
            <a:r>
              <a:rPr lang="en-US" sz="1100" dirty="0"/>
              <a:t>, </a:t>
            </a:r>
            <a:r>
              <a:rPr lang="en-US" sz="1100" dirty="0" err="1"/>
              <a:t>Bezzina</a:t>
            </a:r>
            <a:r>
              <a:rPr lang="en-US" sz="1100" dirty="0"/>
              <a:t> 2020</a:t>
            </a:r>
          </a:p>
        </p:txBody>
      </p:sp>
      <p:sp>
        <p:nvSpPr>
          <p:cNvPr id="2" name="Title 1"/>
          <p:cNvSpPr>
            <a:spLocks noGrp="1"/>
          </p:cNvSpPr>
          <p:nvPr>
            <p:ph type="title"/>
          </p:nvPr>
        </p:nvSpPr>
        <p:spPr/>
        <p:txBody>
          <a:bodyPr/>
          <a:lstStyle/>
          <a:p>
            <a:r>
              <a:rPr lang="en-US" dirty="0"/>
              <a:t>What are we looking for?</a:t>
            </a:r>
          </a:p>
        </p:txBody>
      </p:sp>
      <p:sp>
        <p:nvSpPr>
          <p:cNvPr id="6" name="Rectangle 5"/>
          <p:cNvSpPr/>
          <p:nvPr/>
        </p:nvSpPr>
        <p:spPr>
          <a:xfrm>
            <a:off x="2035276" y="1451241"/>
            <a:ext cx="2336145" cy="2955577"/>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417425" y="6340734"/>
            <a:ext cx="1255222" cy="1681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705896" y="6240133"/>
            <a:ext cx="3399906" cy="646331"/>
          </a:xfrm>
          <a:prstGeom prst="rect">
            <a:avLst/>
          </a:prstGeom>
          <a:noFill/>
        </p:spPr>
        <p:txBody>
          <a:bodyPr wrap="square" rtlCol="0">
            <a:spAutoFit/>
          </a:bodyPr>
          <a:lstStyle/>
          <a:p>
            <a:r>
              <a:rPr lang="en-US" dirty="0"/>
              <a:t>Unilateral cleft lip</a:t>
            </a:r>
          </a:p>
          <a:p>
            <a:r>
              <a:rPr lang="en-US" dirty="0"/>
              <a:t>Isolated congenital heart defect</a:t>
            </a:r>
          </a:p>
        </p:txBody>
      </p:sp>
      <p:sp>
        <p:nvSpPr>
          <p:cNvPr id="9" name="Content Placeholder 8">
            <a:extLst>
              <a:ext uri="{FF2B5EF4-FFF2-40B4-BE49-F238E27FC236}">
                <a16:creationId xmlns:a16="http://schemas.microsoft.com/office/drawing/2014/main" id="{2B722B9F-1794-45D9-8477-9E29622E409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28301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BD0D-2AE3-464F-9D0B-771BC82D0C73}"/>
              </a:ext>
            </a:extLst>
          </p:cNvPr>
          <p:cNvSpPr>
            <a:spLocks noGrp="1"/>
          </p:cNvSpPr>
          <p:nvPr>
            <p:ph type="title"/>
          </p:nvPr>
        </p:nvSpPr>
        <p:spPr/>
        <p:txBody>
          <a:bodyPr/>
          <a:lstStyle/>
          <a:p>
            <a:r>
              <a:rPr lang="en-US" dirty="0"/>
              <a:t>Gene discovery</a:t>
            </a:r>
          </a:p>
        </p:txBody>
      </p:sp>
      <p:sp>
        <p:nvSpPr>
          <p:cNvPr id="3" name="Content Placeholder 2">
            <a:extLst>
              <a:ext uri="{FF2B5EF4-FFF2-40B4-BE49-F238E27FC236}">
                <a16:creationId xmlns:a16="http://schemas.microsoft.com/office/drawing/2014/main" id="{F70BA7FA-6FDA-41AB-8E0C-17D9929598EA}"/>
              </a:ext>
            </a:extLst>
          </p:cNvPr>
          <p:cNvSpPr>
            <a:spLocks noGrp="1"/>
          </p:cNvSpPr>
          <p:nvPr>
            <p:ph idx="1"/>
          </p:nvPr>
        </p:nvSpPr>
        <p:spPr>
          <a:xfrm>
            <a:off x="838200" y="1625117"/>
            <a:ext cx="9170324" cy="4888708"/>
          </a:xfrm>
        </p:spPr>
        <p:txBody>
          <a:bodyPr>
            <a:normAutofit/>
          </a:bodyPr>
          <a:lstStyle/>
          <a:p>
            <a:r>
              <a:rPr lang="en-US" dirty="0"/>
              <a:t>Does sufficient evidence of pathogenicity exist to spend resources on development a model organism or studying in vitro?</a:t>
            </a:r>
          </a:p>
          <a:p>
            <a:r>
              <a:rPr lang="en-US" dirty="0"/>
              <a:t>How to find patients with variants in genes of interest to you</a:t>
            </a:r>
          </a:p>
          <a:p>
            <a:pPr lvl="1"/>
            <a:r>
              <a:rPr lang="en-US" dirty="0"/>
              <a:t>Is there a patient for my mouse (or other model organism)?</a:t>
            </a:r>
          </a:p>
          <a:p>
            <a:pPr lvl="1"/>
            <a:endParaRPr lang="en-US" dirty="0"/>
          </a:p>
        </p:txBody>
      </p:sp>
    </p:spTree>
    <p:extLst>
      <p:ext uri="{BB962C8B-B14F-4D97-AF65-F5344CB8AC3E}">
        <p14:creationId xmlns:p14="http://schemas.microsoft.com/office/powerpoint/2010/main" val="2904692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and Definitions</a:t>
            </a:r>
          </a:p>
        </p:txBody>
      </p:sp>
      <p:sp>
        <p:nvSpPr>
          <p:cNvPr id="3" name="Content Placeholder 2"/>
          <p:cNvSpPr>
            <a:spLocks noGrp="1"/>
          </p:cNvSpPr>
          <p:nvPr>
            <p:ph idx="1"/>
          </p:nvPr>
        </p:nvSpPr>
        <p:spPr/>
        <p:txBody>
          <a:bodyPr>
            <a:normAutofit fontScale="77500" lnSpcReduction="20000"/>
          </a:bodyPr>
          <a:lstStyle/>
          <a:p>
            <a:r>
              <a:rPr lang="en-US" dirty="0"/>
              <a:t>SNV: single nucleotide variant</a:t>
            </a:r>
          </a:p>
          <a:p>
            <a:r>
              <a:rPr lang="en-US" dirty="0"/>
              <a:t>Variant classifications:</a:t>
            </a:r>
          </a:p>
          <a:p>
            <a:pPr lvl="1"/>
            <a:r>
              <a:rPr lang="en-US" dirty="0"/>
              <a:t>Pathogenic, likely pathogenic variant</a:t>
            </a:r>
          </a:p>
          <a:p>
            <a:pPr lvl="1"/>
            <a:r>
              <a:rPr lang="en-US" dirty="0"/>
              <a:t>Variant of uncertain significance</a:t>
            </a:r>
          </a:p>
          <a:p>
            <a:pPr lvl="1"/>
            <a:r>
              <a:rPr lang="en-US" dirty="0"/>
              <a:t>Likely benign, benign variant</a:t>
            </a:r>
          </a:p>
          <a:p>
            <a:r>
              <a:rPr lang="en-US" dirty="0"/>
              <a:t>“Candidate gene”= gene has not yet been associated with a human phenotype but there is preliminary evidence that suggests it may be</a:t>
            </a:r>
          </a:p>
          <a:p>
            <a:r>
              <a:rPr lang="en-US" dirty="0"/>
              <a:t>Variant effects</a:t>
            </a:r>
          </a:p>
          <a:p>
            <a:pPr lvl="1"/>
            <a:r>
              <a:rPr lang="en-US" dirty="0"/>
              <a:t>Synonymous: coding </a:t>
            </a:r>
            <a:r>
              <a:rPr lang="en-US" dirty="0" err="1"/>
              <a:t>change</a:t>
            </a:r>
            <a:r>
              <a:rPr lang="en-US" dirty="0" err="1">
                <a:sym typeface="Wingdings" panose="05000000000000000000" pitchFamily="2" charset="2"/>
              </a:rPr>
              <a:t></a:t>
            </a:r>
            <a:r>
              <a:rPr lang="en-US" dirty="0" err="1"/>
              <a:t>same</a:t>
            </a:r>
            <a:r>
              <a:rPr lang="en-US" dirty="0"/>
              <a:t> amino acid</a:t>
            </a:r>
          </a:p>
          <a:p>
            <a:pPr lvl="1"/>
            <a:r>
              <a:rPr lang="en-US" dirty="0"/>
              <a:t>Non-synonymous: coding </a:t>
            </a:r>
            <a:r>
              <a:rPr lang="en-US" dirty="0" err="1"/>
              <a:t>change</a:t>
            </a:r>
            <a:r>
              <a:rPr lang="en-US" dirty="0" err="1">
                <a:sym typeface="Wingdings" panose="05000000000000000000" pitchFamily="2" charset="2"/>
              </a:rPr>
              <a:t>different</a:t>
            </a:r>
            <a:r>
              <a:rPr lang="en-US" dirty="0">
                <a:sym typeface="Wingdings" panose="05000000000000000000" pitchFamily="2" charset="2"/>
              </a:rPr>
              <a:t> amino acid</a:t>
            </a:r>
          </a:p>
          <a:p>
            <a:pPr lvl="1"/>
            <a:r>
              <a:rPr lang="en-US" dirty="0">
                <a:sym typeface="Wingdings" panose="05000000000000000000" pitchFamily="2" charset="2"/>
              </a:rPr>
              <a:t>Stop: AA </a:t>
            </a:r>
            <a:r>
              <a:rPr lang="en-US" dirty="0" err="1">
                <a:sym typeface="Wingdings" panose="05000000000000000000" pitchFamily="2" charset="2"/>
              </a:rPr>
              <a:t>codonStop</a:t>
            </a:r>
            <a:r>
              <a:rPr lang="en-US" dirty="0">
                <a:sym typeface="Wingdings" panose="05000000000000000000" pitchFamily="2" charset="2"/>
              </a:rPr>
              <a:t> codon</a:t>
            </a:r>
          </a:p>
          <a:p>
            <a:pPr lvl="1"/>
            <a:r>
              <a:rPr lang="en-US" dirty="0">
                <a:sym typeface="Wingdings" panose="05000000000000000000" pitchFamily="2" charset="2"/>
              </a:rPr>
              <a:t>Frameshift: Multiple AA changes followed by premature Stop codon</a:t>
            </a:r>
          </a:p>
          <a:p>
            <a:pPr lvl="1"/>
            <a:r>
              <a:rPr lang="en-US" dirty="0">
                <a:sym typeface="Wingdings" panose="05000000000000000000" pitchFamily="2" charset="2"/>
              </a:rPr>
              <a:t>Splice variant</a:t>
            </a:r>
          </a:p>
        </p:txBody>
      </p:sp>
    </p:spTree>
    <p:extLst>
      <p:ext uri="{BB962C8B-B14F-4D97-AF65-F5344CB8AC3E}">
        <p14:creationId xmlns:p14="http://schemas.microsoft.com/office/powerpoint/2010/main" val="338106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this variant cause this phenotype?</a:t>
            </a:r>
          </a:p>
        </p:txBody>
      </p:sp>
      <p:sp>
        <p:nvSpPr>
          <p:cNvPr id="3" name="Content Placeholder 2"/>
          <p:cNvSpPr>
            <a:spLocks noGrp="1"/>
          </p:cNvSpPr>
          <p:nvPr>
            <p:ph idx="1"/>
          </p:nvPr>
        </p:nvSpPr>
        <p:spPr>
          <a:xfrm>
            <a:off x="838200" y="1813750"/>
            <a:ext cx="10515600" cy="2521415"/>
          </a:xfrm>
        </p:spPr>
        <p:txBody>
          <a:bodyPr>
            <a:normAutofit/>
          </a:bodyPr>
          <a:lstStyle/>
          <a:p>
            <a:r>
              <a:rPr lang="en-US" dirty="0"/>
              <a:t>Patient presents with:</a:t>
            </a:r>
          </a:p>
          <a:p>
            <a:pPr lvl="1"/>
            <a:r>
              <a:rPr lang="en-US" dirty="0"/>
              <a:t>Congenital contractures</a:t>
            </a:r>
          </a:p>
          <a:p>
            <a:pPr lvl="1"/>
            <a:r>
              <a:rPr lang="en-US" dirty="0"/>
              <a:t>Infantile spasms</a:t>
            </a:r>
          </a:p>
          <a:p>
            <a:pPr lvl="1"/>
            <a:r>
              <a:rPr lang="en-US" dirty="0" err="1"/>
              <a:t>Hypotonia</a:t>
            </a:r>
            <a:endParaRPr lang="en-US" dirty="0"/>
          </a:p>
          <a:p>
            <a:pPr lvl="1"/>
            <a:r>
              <a:rPr lang="en-US" dirty="0"/>
              <a:t>Poor feeding</a:t>
            </a:r>
          </a:p>
          <a:p>
            <a:pPr lvl="1"/>
            <a:r>
              <a:rPr lang="en-US" dirty="0"/>
              <a:t>Craniofacial differences</a:t>
            </a:r>
          </a:p>
          <a:p>
            <a:endParaRPr lang="en-US" dirty="0"/>
          </a:p>
          <a:p>
            <a:pPr lvl="1"/>
            <a:endParaRPr lang="en-US" dirty="0"/>
          </a:p>
        </p:txBody>
      </p:sp>
      <p:sp>
        <p:nvSpPr>
          <p:cNvPr id="7" name="Rectangle 6"/>
          <p:cNvSpPr/>
          <p:nvPr/>
        </p:nvSpPr>
        <p:spPr>
          <a:xfrm>
            <a:off x="838199" y="4658149"/>
            <a:ext cx="6386065" cy="830997"/>
          </a:xfrm>
          <a:prstGeom prst="rect">
            <a:avLst/>
          </a:prstGeom>
          <a:ln>
            <a:solidFill>
              <a:srgbClr val="FF0000"/>
            </a:solidFill>
          </a:ln>
        </p:spPr>
        <p:txBody>
          <a:bodyPr wrap="square">
            <a:spAutoFit/>
          </a:bodyPr>
          <a:lstStyle/>
          <a:p>
            <a:r>
              <a:rPr lang="en-US" sz="2400" dirty="0"/>
              <a:t>Trio exome (2015)</a:t>
            </a:r>
          </a:p>
          <a:p>
            <a:pPr lvl="1"/>
            <a:r>
              <a:rPr lang="en-US" sz="2400" i="1" dirty="0"/>
              <a:t>De novo POLR1A </a:t>
            </a:r>
            <a:r>
              <a:rPr lang="en-US" sz="2400" dirty="0"/>
              <a:t>c.4685 G&gt;T, p.C1562F</a:t>
            </a:r>
          </a:p>
        </p:txBody>
      </p:sp>
    </p:spTree>
    <p:extLst>
      <p:ext uri="{BB962C8B-B14F-4D97-AF65-F5344CB8AC3E}">
        <p14:creationId xmlns:p14="http://schemas.microsoft.com/office/powerpoint/2010/main" val="276951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gene considerations</a:t>
            </a:r>
          </a:p>
        </p:txBody>
      </p:sp>
      <p:sp>
        <p:nvSpPr>
          <p:cNvPr id="3" name="Content Placeholder 2"/>
          <p:cNvSpPr>
            <a:spLocks noGrp="1"/>
          </p:cNvSpPr>
          <p:nvPr>
            <p:ph idx="1"/>
          </p:nvPr>
        </p:nvSpPr>
        <p:spPr/>
        <p:txBody>
          <a:bodyPr/>
          <a:lstStyle/>
          <a:p>
            <a:r>
              <a:rPr lang="en-US" dirty="0"/>
              <a:t>Online Mendelian Inheritance in Man (omim.org)</a:t>
            </a:r>
          </a:p>
        </p:txBody>
      </p:sp>
      <p:pic>
        <p:nvPicPr>
          <p:cNvPr id="4" name="Picture 3"/>
          <p:cNvPicPr>
            <a:picLocks noChangeAspect="1"/>
          </p:cNvPicPr>
          <p:nvPr/>
        </p:nvPicPr>
        <p:blipFill>
          <a:blip r:embed="rId3"/>
          <a:stretch>
            <a:fillRect/>
          </a:stretch>
        </p:blipFill>
        <p:spPr>
          <a:xfrm>
            <a:off x="331939" y="2492774"/>
            <a:ext cx="5487570" cy="4133494"/>
          </a:xfrm>
          <a:prstGeom prst="rect">
            <a:avLst/>
          </a:prstGeom>
        </p:spPr>
      </p:pic>
      <p:pic>
        <p:nvPicPr>
          <p:cNvPr id="5" name="Picture 4"/>
          <p:cNvPicPr>
            <a:picLocks noChangeAspect="1"/>
          </p:cNvPicPr>
          <p:nvPr/>
        </p:nvPicPr>
        <p:blipFill>
          <a:blip r:embed="rId4"/>
          <a:stretch>
            <a:fillRect/>
          </a:stretch>
        </p:blipFill>
        <p:spPr>
          <a:xfrm>
            <a:off x="6469760" y="2877401"/>
            <a:ext cx="5390301" cy="3748867"/>
          </a:xfrm>
          <a:prstGeom prst="rect">
            <a:avLst/>
          </a:prstGeom>
        </p:spPr>
      </p:pic>
    </p:spTree>
    <p:extLst>
      <p:ext uri="{BB962C8B-B14F-4D97-AF65-F5344CB8AC3E}">
        <p14:creationId xmlns:p14="http://schemas.microsoft.com/office/powerpoint/2010/main" val="2865254668"/>
      </p:ext>
    </p:extLst>
  </p:cSld>
  <p:clrMapOvr>
    <a:masterClrMapping/>
  </p:clrMapOvr>
</p:sld>
</file>

<file path=ppt/theme/theme1.xml><?xml version="1.0" encoding="utf-8"?>
<a:theme xmlns:a="http://schemas.openxmlformats.org/drawingml/2006/main" name="Pattern_16_9_Gree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B41B278-91B8-7A4E-9EF3-8D21CA009BC0}" vid="{1C591565-8E6A-0E42-972A-3A31CCD1866C}"/>
    </a:ext>
  </a:extLst>
</a:theme>
</file>

<file path=ppt/theme/theme2.xml><?xml version="1.0" encoding="utf-8"?>
<a:theme xmlns:a="http://schemas.openxmlformats.org/drawingml/2006/main" name="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PPT_Green_16x9</Template>
  <TotalTime>3114</TotalTime>
  <Words>4150</Words>
  <Application>Microsoft Office PowerPoint</Application>
  <PresentationFormat>Widescreen</PresentationFormat>
  <Paragraphs>434</Paragraphs>
  <Slides>35</Slides>
  <Notes>33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35</vt:i4>
      </vt:variant>
    </vt:vector>
  </HeadingPairs>
  <TitlesOfParts>
    <vt:vector size="41" baseType="lpstr">
      <vt:lpstr>Arial</vt:lpstr>
      <vt:lpstr>Calibri</vt:lpstr>
      <vt:lpstr>MuseoSans</vt:lpstr>
      <vt:lpstr>Pattern_16_9_Green</vt:lpstr>
      <vt:lpstr>Custom Design</vt:lpstr>
      <vt:lpstr>1_Custom Design</vt:lpstr>
      <vt:lpstr>Genomic Variant Interpretation for Diagnosis and Discovery</vt:lpstr>
      <vt:lpstr>Clinical and Molecular diagnosis</vt:lpstr>
      <vt:lpstr>Why undiagnosed?</vt:lpstr>
      <vt:lpstr>Diagnostic odyssey</vt:lpstr>
      <vt:lpstr>What are we looking for?</vt:lpstr>
      <vt:lpstr>Gene discovery</vt:lpstr>
      <vt:lpstr>Terminology and Definitions</vt:lpstr>
      <vt:lpstr>Does this variant cause this phenotype?</vt:lpstr>
      <vt:lpstr>Basic gene considerations</vt:lpstr>
      <vt:lpstr>Other considerations</vt:lpstr>
      <vt:lpstr>How do we use population data?</vt:lpstr>
      <vt:lpstr>PowerPoint Presentation</vt:lpstr>
      <vt:lpstr>PowerPoint Presentation</vt:lpstr>
      <vt:lpstr>Limitations: Variable expression</vt:lpstr>
      <vt:lpstr>Limitations: Acquired somatic variants</vt:lpstr>
      <vt:lpstr>Computational and predictive data</vt:lpstr>
      <vt:lpstr>PowerPoint Presentation</vt:lpstr>
      <vt:lpstr>Segregation and De Novo data</vt:lpstr>
      <vt:lpstr>Allelic data</vt:lpstr>
      <vt:lpstr>Functional data</vt:lpstr>
      <vt:lpstr>Other information</vt:lpstr>
      <vt:lpstr>PowerPoint Presentation</vt:lpstr>
      <vt:lpstr>Variant classification: POLR1a p.C1562F</vt:lpstr>
      <vt:lpstr>Finding a variant/gene of interest</vt:lpstr>
      <vt:lpstr>PowerPoint Presentation</vt:lpstr>
      <vt:lpstr>What’s next?</vt:lpstr>
      <vt:lpstr>Finding more patients</vt:lpstr>
      <vt:lpstr>PowerPoint Presentation</vt:lpstr>
      <vt:lpstr>This MUST be genetic….</vt:lpstr>
      <vt:lpstr>What next?</vt:lpstr>
      <vt:lpstr>After exome/genome</vt:lpstr>
      <vt:lpstr>Genome sequencing with RNAseq</vt:lpstr>
      <vt:lpstr>PowerPoint Presentation</vt:lpstr>
      <vt:lpstr>Summary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Weaver, Kathryn (Nicole)</dc:creator>
  <cp:lastModifiedBy>Weaver, Kathryn (Nicole)</cp:lastModifiedBy>
  <cp:revision>92</cp:revision>
  <dcterms:created xsi:type="dcterms:W3CDTF">2021-09-12T17:56:59Z</dcterms:created>
  <dcterms:modified xsi:type="dcterms:W3CDTF">2021-11-04T19:23:33Z</dcterms:modified>
</cp:coreProperties>
</file>